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0"/>
  </p:notesMasterIdLst>
  <p:sldIdLst>
    <p:sldId id="271" r:id="rId2"/>
    <p:sldId id="313" r:id="rId3"/>
    <p:sldId id="339" r:id="rId4"/>
    <p:sldId id="340" r:id="rId5"/>
    <p:sldId id="314" r:id="rId6"/>
    <p:sldId id="336" r:id="rId7"/>
    <p:sldId id="334" r:id="rId8"/>
    <p:sldId id="335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90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Relationship Id="rId4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1.emf"/><Relationship Id="rId1" Type="http://schemas.openxmlformats.org/officeDocument/2006/relationships/image" Target="../media/image8.emf"/><Relationship Id="rId4" Type="http://schemas.openxmlformats.org/officeDocument/2006/relationships/image" Target="../media/image12.emf"/></Relationships>
</file>

<file path=ppt/media/image1.jpe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AE43A3-C6A2-9D4B-867F-EC3DD5FD8C0D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5585F6-EF5D-754E-88CE-0074A64BA2D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FF43AAE-2EF6-8E4A-80FE-B02C34F0DD31}" type="slidenum">
              <a:rPr lang="en-US"/>
              <a:pPr/>
              <a:t>2</a:t>
            </a:fld>
            <a:endParaRPr lang="en-US"/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5BCCB48-1F95-874B-9685-CFC5EFDEDE7F}" type="slidenum">
              <a:rPr lang="en-US"/>
              <a:pPr/>
              <a:t>5</a:t>
            </a:fld>
            <a:endParaRPr lang="en-US"/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0"/>
            <a:ext cx="9143999" cy="513543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355848"/>
            <a:ext cx="8077200" cy="1673352"/>
          </a:xfrm>
        </p:spPr>
        <p:txBody>
          <a:bodyPr vert="horz" lIns="91440" tIns="0" rIns="45720" bIns="0" rtlCol="0" anchor="t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1828800"/>
            <a:ext cx="8077200" cy="1499616"/>
          </a:xfrm>
        </p:spPr>
        <p:txBody>
          <a:bodyPr lIns="118872" tIns="0" rIns="45720" bIns="0" anchor="b"/>
          <a:lstStyle>
            <a:lvl1pPr marL="0" indent="0" algn="l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0" y="5128334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invGray">
          <a:xfrm>
            <a:off x="6598920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108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 bwMode="ltGray">
          <a:xfrm>
            <a:off x="6647687" y="0"/>
            <a:ext cx="2514601" cy="685800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0" y="274640"/>
            <a:ext cx="19050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04800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40597" y="6377459"/>
            <a:ext cx="383640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252728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 bwMode="ltGray">
          <a:xfrm>
            <a:off x="0" y="1"/>
            <a:ext cx="9144000" cy="2602520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0" y="2602520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808" y="118872"/>
            <a:ext cx="8013192" cy="1636776"/>
          </a:xfrm>
        </p:spPr>
        <p:txBody>
          <a:bodyPr vert="horz" lIns="91440" tIns="0" rIns="91440" bIns="0" rtlCol="0" anchor="b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>
            <a:lvl1pPr algn="l">
              <a:defRPr sz="4700" b="1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1828800"/>
            <a:ext cx="8022336" cy="685800"/>
          </a:xfrm>
        </p:spPr>
        <p:txBody>
          <a:bodyPr lIns="146304" tIns="0" rIns="45720" bIns="0" anchor="t"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73936"/>
            <a:ext cx="4038600" cy="4623816"/>
          </a:xfrm>
        </p:spPr>
        <p:txBody>
          <a:bodyPr lIns="91440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73936"/>
            <a:ext cx="4038600" cy="462381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98987"/>
            <a:ext cx="4040188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49512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698987"/>
            <a:ext cx="4041775" cy="715355"/>
          </a:xfrm>
        </p:spPr>
        <p:txBody>
          <a:bodyPr lIns="146304" anchor="ctr"/>
          <a:lstStyle>
            <a:lvl1pPr marL="0" indent="0">
              <a:buNone/>
              <a:defRPr sz="23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49512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838" y="152400"/>
            <a:ext cx="2523744" cy="978408"/>
          </a:xfrm>
        </p:spPr>
        <p:txBody>
          <a:bodyPr vert="horz" lIns="73152" rIns="45720" bIns="0" rtlCol="0" anchor="b">
            <a:normAutofit/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19377" y="1743133"/>
            <a:ext cx="5920641" cy="455888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838" y="1730018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1453896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155448"/>
            <a:ext cx="2525150" cy="978408"/>
          </a:xfrm>
        </p:spPr>
        <p:txBody>
          <a:bodyPr lIns="73152" bIns="0" anchor="b">
            <a:sp3d prstMaterial="matte"/>
          </a:bodyPr>
          <a:lstStyle>
            <a:lvl1pPr algn="l">
              <a:defRPr sz="2000" b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903805" y="1484808"/>
            <a:ext cx="6247397" cy="5373192"/>
          </a:xfrm>
          <a:solidFill>
            <a:schemeClr val="bg2">
              <a:shade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" y="1728216"/>
            <a:ext cx="2468880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4592" y="1170432"/>
            <a:ext cx="2523744" cy="201168"/>
          </a:xfrm>
        </p:spPr>
        <p:txBody>
          <a:bodyPr/>
          <a:lstStyle/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 bwMode="invGray">
          <a:xfrm>
            <a:off x="2855737" y="0"/>
            <a:ext cx="45720" cy="685800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35808" y="1170432"/>
            <a:ext cx="5193792" cy="201168"/>
          </a:xfrm>
        </p:spPr>
        <p:txBody>
          <a:bodyPr/>
          <a:lstStyle>
            <a:lvl1pPr>
              <a:defRPr>
                <a:solidFill>
                  <a:schemeClr val="bg1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39328" y="1170432"/>
            <a:ext cx="733864" cy="201168"/>
          </a:xfrm>
        </p:spPr>
        <p:txBody>
          <a:bodyPr/>
          <a:lstStyle/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invGray">
          <a:xfrm>
            <a:off x="0" y="1435895"/>
            <a:ext cx="9144000" cy="45720"/>
          </a:xfrm>
          <a:prstGeom prst="rect">
            <a:avLst/>
          </a:prstGeom>
          <a:solidFill>
            <a:srgbClr val="FFFFFF"/>
          </a:solidFill>
          <a:ln w="48000" cap="flat" cmpd="thickThin" algn="ctr">
            <a:noFill/>
            <a:prstDash val="solid"/>
          </a:ln>
          <a:effectLst>
            <a:outerShdw blurRad="31750" dist="10160" dir="5400000" algn="tl" rotWithShape="0">
              <a:srgbClr val="000000">
                <a:alpha val="6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Rectangle 6"/>
          <p:cNvSpPr/>
          <p:nvPr/>
        </p:nvSpPr>
        <p:spPr bwMode="ltGray">
          <a:xfrm>
            <a:off x="0" y="0"/>
            <a:ext cx="9143999" cy="1433733"/>
          </a:xfrm>
          <a:prstGeom prst="rect">
            <a:avLst/>
          </a:prstGeom>
          <a:solidFill>
            <a:srgbClr val="000000"/>
          </a:solidFill>
          <a:ln w="48000" cap="flat" cmpd="thickThin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51062"/>
          </a:xfrm>
          <a:prstGeom prst="rect">
            <a:avLst/>
          </a:prstGeom>
        </p:spPr>
        <p:txBody>
          <a:bodyPr vert="horz" lIns="91440" rIns="45720" rtlCol="0" anchor="ctr">
            <a:normAutofit/>
            <a:scene3d>
              <a:camera prst="orthographicFront"/>
              <a:lightRig rig="threePt" dir="t">
                <a:rot lat="0" lon="0" rev="4800000"/>
              </a:lightRig>
            </a:scene3d>
            <a:sp3d prstMaterial="matte">
              <a:bevelT w="50800" h="10160"/>
            </a:sp3d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75191"/>
            <a:ext cx="8229600" cy="4625609"/>
          </a:xfrm>
          <a:prstGeom prst="rect">
            <a:avLst/>
          </a:prstGeom>
        </p:spPr>
        <p:txBody>
          <a:bodyPr vert="horz" lIns="54864" tIns="91440" rtlCol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6999"/>
            <a:ext cx="2133600" cy="274320"/>
          </a:xfrm>
          <a:prstGeom prst="rect">
            <a:avLst/>
          </a:prstGeom>
        </p:spPr>
        <p:txBody>
          <a:bodyPr vert="horz" lIns="109728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CDF353D9-79C7-7F46-8F80-9E8111BC04F8}" type="datetimeFigureOut">
              <a:rPr lang="en-US" smtClean="0"/>
              <a:pPr/>
              <a:t>4/25/20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0596" y="6476999"/>
            <a:ext cx="5507719" cy="274320"/>
          </a:xfrm>
          <a:prstGeom prst="rect">
            <a:avLst/>
          </a:prstGeom>
        </p:spPr>
        <p:txBody>
          <a:bodyPr vert="horz" lIns="45720" rIns="45720" bIns="0" rtlCol="0" anchor="b"/>
          <a:lstStyle>
            <a:lvl1pPr algn="l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396" y="6476999"/>
            <a:ext cx="733864" cy="274320"/>
          </a:xfrm>
          <a:prstGeom prst="rect">
            <a:avLst/>
          </a:prstGeom>
        </p:spPr>
        <p:txBody>
          <a:bodyPr vert="horz" bIns="0" rtlCol="0" anchor="b"/>
          <a:lstStyle>
            <a:lvl1pPr algn="r" eaLnBrk="1" latinLnBrk="0" hangingPunct="1">
              <a:defRPr kumimoji="0" sz="1200">
                <a:solidFill>
                  <a:schemeClr val="tx1">
                    <a:tint val="95000"/>
                  </a:schemeClr>
                </a:solidFill>
              </a:defRPr>
            </a:lvl1pPr>
          </a:lstStyle>
          <a:p>
            <a:fld id="{1F18CE9B-7F06-E140-A451-18F84ECDFE7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500" b="1" kern="1200">
          <a:solidFill>
            <a:schemeClr val="accent1">
              <a:satMod val="15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438912" indent="-32004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Char char="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31520" indent="-274320" algn="l" rtl="0" eaLnBrk="1" latinLnBrk="0" hangingPunct="1">
        <a:spcBef>
          <a:spcPct val="20000"/>
        </a:spcBef>
        <a:buClr>
          <a:schemeClr val="accent2"/>
        </a:buClr>
        <a:buSzPct val="90000"/>
        <a:buFont typeface="Wingdings"/>
        <a:buChar char="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996696" indent="-228600" algn="l" rtl="0" eaLnBrk="1" latinLnBrk="0" hangingPunct="1">
        <a:spcBef>
          <a:spcPct val="20000"/>
        </a:spcBef>
        <a:buClr>
          <a:schemeClr val="accent3"/>
        </a:buClr>
        <a:buFont typeface="Arial"/>
        <a:buChar char="▪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2" indent="-182880" algn="l" rtl="0" eaLnBrk="1" latinLnBrk="0" hangingPunct="1">
        <a:spcBef>
          <a:spcPct val="20000"/>
        </a:spcBef>
        <a:buClr>
          <a:schemeClr val="accent4"/>
        </a:buClr>
        <a:buFont typeface="Arial"/>
        <a:buChar char="▪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26464" indent="-182880" algn="l" rtl="0" eaLnBrk="1" latinLnBrk="0" hangingPunct="1">
        <a:spcBef>
          <a:spcPct val="20000"/>
        </a:spcBef>
        <a:buClr>
          <a:schemeClr val="accent5"/>
        </a:buClr>
        <a:buFont typeface="Wingdings 3"/>
        <a:buChar char=""/>
        <a:defRPr kumimoji="0" lang="en-US" sz="2000" kern="1200" smtClean="0">
          <a:solidFill>
            <a:schemeClr val="tx1"/>
          </a:solidFill>
          <a:latin typeface="+mn-lt"/>
          <a:ea typeface="+mn-ea"/>
          <a:cs typeface="+mn-cs"/>
        </a:defRPr>
      </a:lvl5pPr>
      <a:lvl6pPr marL="1627632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ct val="20000"/>
        </a:spcBef>
        <a:buClr>
          <a:schemeClr val="accent1"/>
        </a:buClr>
        <a:buSzPct val="100000"/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ct val="20000"/>
        </a:spcBef>
        <a:buClr>
          <a:schemeClr val="accent2"/>
        </a:buClr>
        <a:buFont typeface="Wingdings 2" pitchFamily="18" charset="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231136" indent="-182880" algn="l" rtl="0" eaLnBrk="1" latinLnBrk="0" hangingPunct="1">
        <a:spcBef>
          <a:spcPct val="20000"/>
        </a:spcBef>
        <a:buClr>
          <a:schemeClr val="accent3"/>
        </a:buClr>
        <a:buFont typeface="Wingdings 2" pitchFamily="18" charset="2"/>
        <a:buChar char="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4a"/><Relationship Id="rId7" Type="http://schemas.openxmlformats.org/officeDocument/2006/relationships/image" Target="../media/image3.pn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4a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2.png"/><Relationship Id="rId3" Type="http://schemas.openxmlformats.org/officeDocument/2006/relationships/audio" Target="../media/media6.m4a"/><Relationship Id="rId7" Type="http://schemas.openxmlformats.org/officeDocument/2006/relationships/oleObject" Target="../embeddings/oleObject2.bin"/><Relationship Id="rId12" Type="http://schemas.openxmlformats.org/officeDocument/2006/relationships/image" Target="../media/image8.emf"/><Relationship Id="rId2" Type="http://schemas.microsoft.com/office/2007/relationships/media" Target="../media/media6.m4a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7.emf"/><Relationship Id="rId4" Type="http://schemas.openxmlformats.org/officeDocument/2006/relationships/slideLayout" Target="../slideLayouts/slideLayout6.xml"/><Relationship Id="rId9" Type="http://schemas.openxmlformats.org/officeDocument/2006/relationships/oleObject" Target="../embeddings/oleObject3.bin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audio" Target="../media/media7.m4a"/><Relationship Id="rId7" Type="http://schemas.openxmlformats.org/officeDocument/2006/relationships/oleObject" Target="../embeddings/oleObject6.bin"/><Relationship Id="rId2" Type="http://schemas.microsoft.com/office/2007/relationships/media" Target="../media/media7.m4a"/><Relationship Id="rId1" Type="http://schemas.openxmlformats.org/officeDocument/2006/relationships/vmlDrawing" Target="../drawings/vmlDrawing2.vml"/><Relationship Id="rId6" Type="http://schemas.openxmlformats.org/officeDocument/2006/relationships/image" Target="../media/image9.emf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6.xml"/><Relationship Id="rId9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emf"/><Relationship Id="rId13" Type="http://schemas.openxmlformats.org/officeDocument/2006/relationships/image" Target="../media/image2.png"/><Relationship Id="rId3" Type="http://schemas.openxmlformats.org/officeDocument/2006/relationships/audio" Target="../media/media8.m4a"/><Relationship Id="rId7" Type="http://schemas.openxmlformats.org/officeDocument/2006/relationships/oleObject" Target="../embeddings/oleObject8.bin"/><Relationship Id="rId12" Type="http://schemas.openxmlformats.org/officeDocument/2006/relationships/image" Target="../media/image12.emf"/><Relationship Id="rId2" Type="http://schemas.microsoft.com/office/2007/relationships/media" Target="../media/media8.m4a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emf"/><Relationship Id="rId11" Type="http://schemas.openxmlformats.org/officeDocument/2006/relationships/oleObject" Target="../embeddings/oleObject10.bin"/><Relationship Id="rId5" Type="http://schemas.openxmlformats.org/officeDocument/2006/relationships/oleObject" Target="../embeddings/oleObject7.bin"/><Relationship Id="rId10" Type="http://schemas.openxmlformats.org/officeDocument/2006/relationships/image" Target="../media/image6.emf"/><Relationship Id="rId4" Type="http://schemas.openxmlformats.org/officeDocument/2006/relationships/slideLayout" Target="../slideLayouts/slideLayout6.xml"/><Relationship Id="rId9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3964" y="659781"/>
            <a:ext cx="8077200" cy="1673352"/>
          </a:xfrm>
        </p:spPr>
        <p:txBody>
          <a:bodyPr>
            <a:normAutofit fontScale="90000"/>
          </a:bodyPr>
          <a:lstStyle/>
          <a:p>
            <a:r>
              <a:rPr lang="en-US" sz="6000" dirty="0"/>
              <a:t>Complex Decisions:</a:t>
            </a:r>
            <a:br>
              <a:rPr lang="en-US" sz="6000" dirty="0"/>
            </a:br>
            <a:r>
              <a:rPr lang="en-US" sz="6000" dirty="0"/>
              <a:t>Sequential Interactions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F223DB9-97AE-E742-86A6-BDBAE88C04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29"/>
    </mc:Choice>
    <mc:Fallback>
      <p:transition spd="slow" advTm="16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Temporal Difference Learning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/>
            <a:r>
              <a:rPr lang="en-US" dirty="0"/>
              <a:t>combines ideas from MC and DP</a:t>
            </a:r>
          </a:p>
          <a:p>
            <a:pPr lvl="1" eaLnBrk="1" hangingPunct="1"/>
            <a:r>
              <a:rPr lang="en-US" dirty="0"/>
              <a:t>like MC: learn directly from experience (don’t need a model)</a:t>
            </a:r>
          </a:p>
          <a:p>
            <a:pPr lvl="1" eaLnBrk="1" hangingPunct="1"/>
            <a:r>
              <a:rPr lang="en-US" dirty="0"/>
              <a:t>like DP: bootstrap</a:t>
            </a:r>
          </a:p>
          <a:p>
            <a:pPr lvl="1" eaLnBrk="1" hangingPunct="1"/>
            <a:r>
              <a:rPr lang="en-US" dirty="0"/>
              <a:t>works for continuous tasks, usually faster then MC</a:t>
            </a:r>
          </a:p>
          <a:p>
            <a:pPr lvl="1" eaLnBrk="1" hangingPunct="1"/>
            <a:endParaRPr lang="en-US" dirty="0"/>
          </a:p>
          <a:p>
            <a:pPr eaLnBrk="1" hangingPunct="1"/>
            <a:r>
              <a:rPr lang="en-US" dirty="0"/>
              <a:t>constant-alpha MC:</a:t>
            </a:r>
          </a:p>
          <a:p>
            <a:pPr lvl="1" eaLnBrk="1" hangingPunct="1"/>
            <a:r>
              <a:rPr lang="en-US" dirty="0"/>
              <a:t>have to wait until the end of episode to update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simplest TD</a:t>
            </a:r>
          </a:p>
          <a:p>
            <a:pPr lvl="1" eaLnBrk="1" hangingPunct="1"/>
            <a:r>
              <a:rPr lang="en-US" dirty="0"/>
              <a:t>update after every step, based on the successor</a:t>
            </a:r>
          </a:p>
        </p:txBody>
      </p:sp>
      <p:pic>
        <p:nvPicPr>
          <p:cNvPr id="77828" name="Picture 8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7"/>
          <a:srcRect/>
          <a:stretch>
            <a:fillRect/>
          </a:stretch>
        </p:blipFill>
        <p:spPr bwMode="auto">
          <a:xfrm>
            <a:off x="1308100" y="4824545"/>
            <a:ext cx="3771900" cy="266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7829" name="Picture 6" descr="txp_fig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8"/>
          <a:srcRect/>
          <a:stretch>
            <a:fillRect/>
          </a:stretch>
        </p:blipFill>
        <p:spPr bwMode="auto">
          <a:xfrm>
            <a:off x="1402684" y="6177385"/>
            <a:ext cx="55499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36"/>
          <p:cNvGrpSpPr>
            <a:grpSpLocks/>
          </p:cNvGrpSpPr>
          <p:nvPr/>
        </p:nvGrpSpPr>
        <p:grpSpPr bwMode="auto">
          <a:xfrm>
            <a:off x="5551488" y="3959225"/>
            <a:ext cx="3098800" cy="155575"/>
            <a:chOff x="3665" y="2736"/>
            <a:chExt cx="1952" cy="98"/>
          </a:xfrm>
        </p:grpSpPr>
        <p:sp>
          <p:nvSpPr>
            <p:cNvPr id="77842" name="Line 18"/>
            <p:cNvSpPr>
              <a:spLocks noChangeShapeType="1"/>
            </p:cNvSpPr>
            <p:nvPr/>
          </p:nvSpPr>
          <p:spPr bwMode="auto">
            <a:xfrm>
              <a:off x="3696" y="2784"/>
              <a:ext cx="1859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43" name="Oval 26"/>
            <p:cNvSpPr>
              <a:spLocks noChangeArrowheads="1"/>
            </p:cNvSpPr>
            <p:nvPr/>
          </p:nvSpPr>
          <p:spPr bwMode="auto">
            <a:xfrm>
              <a:off x="3665" y="273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44" name="Oval 28"/>
            <p:cNvSpPr>
              <a:spLocks noChangeArrowheads="1"/>
            </p:cNvSpPr>
            <p:nvPr/>
          </p:nvSpPr>
          <p:spPr bwMode="auto">
            <a:xfrm>
              <a:off x="4128" y="273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45" name="Oval 29"/>
            <p:cNvSpPr>
              <a:spLocks noChangeArrowheads="1"/>
            </p:cNvSpPr>
            <p:nvPr/>
          </p:nvSpPr>
          <p:spPr bwMode="auto">
            <a:xfrm>
              <a:off x="3910" y="275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46" name="Oval 30"/>
            <p:cNvSpPr>
              <a:spLocks noChangeArrowheads="1"/>
            </p:cNvSpPr>
            <p:nvPr/>
          </p:nvSpPr>
          <p:spPr bwMode="auto">
            <a:xfrm>
              <a:off x="4592" y="273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47" name="Oval 31"/>
            <p:cNvSpPr>
              <a:spLocks noChangeArrowheads="1"/>
            </p:cNvSpPr>
            <p:nvPr/>
          </p:nvSpPr>
          <p:spPr bwMode="auto">
            <a:xfrm>
              <a:off x="4373" y="275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48" name="Oval 32"/>
            <p:cNvSpPr>
              <a:spLocks noChangeArrowheads="1"/>
            </p:cNvSpPr>
            <p:nvPr/>
          </p:nvSpPr>
          <p:spPr bwMode="auto">
            <a:xfrm>
              <a:off x="5055" y="2736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49" name="Oval 33"/>
            <p:cNvSpPr>
              <a:spLocks noChangeArrowheads="1"/>
            </p:cNvSpPr>
            <p:nvPr/>
          </p:nvSpPr>
          <p:spPr bwMode="auto">
            <a:xfrm>
              <a:off x="4837" y="275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50" name="Oval 34"/>
            <p:cNvSpPr>
              <a:spLocks noChangeArrowheads="1"/>
            </p:cNvSpPr>
            <p:nvPr/>
          </p:nvSpPr>
          <p:spPr bwMode="auto">
            <a:xfrm>
              <a:off x="5300" y="2750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51" name="Rectangle 35"/>
            <p:cNvSpPr>
              <a:spLocks noChangeArrowheads="1"/>
            </p:cNvSpPr>
            <p:nvPr/>
          </p:nvSpPr>
          <p:spPr bwMode="auto">
            <a:xfrm>
              <a:off x="5521" y="2738"/>
              <a:ext cx="96" cy="96"/>
            </a:xfrm>
            <a:prstGeom prst="rect">
              <a:avLst/>
            </a:prstGeom>
            <a:solidFill>
              <a:srgbClr val="808080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48"/>
          <p:cNvGrpSpPr>
            <a:grpSpLocks/>
          </p:cNvGrpSpPr>
          <p:nvPr/>
        </p:nvGrpSpPr>
        <p:grpSpPr bwMode="auto">
          <a:xfrm>
            <a:off x="7664452" y="5508625"/>
            <a:ext cx="887412" cy="152400"/>
            <a:chOff x="3761" y="2832"/>
            <a:chExt cx="559" cy="96"/>
          </a:xfrm>
        </p:grpSpPr>
        <p:sp>
          <p:nvSpPr>
            <p:cNvPr id="77838" name="Line 38"/>
            <p:cNvSpPr>
              <a:spLocks noChangeShapeType="1"/>
            </p:cNvSpPr>
            <p:nvPr/>
          </p:nvSpPr>
          <p:spPr bwMode="auto">
            <a:xfrm>
              <a:off x="3792" y="2880"/>
              <a:ext cx="48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39" name="Oval 39"/>
            <p:cNvSpPr>
              <a:spLocks noChangeArrowheads="1"/>
            </p:cNvSpPr>
            <p:nvPr/>
          </p:nvSpPr>
          <p:spPr bwMode="auto">
            <a:xfrm>
              <a:off x="3761" y="283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40" name="Oval 40"/>
            <p:cNvSpPr>
              <a:spLocks noChangeArrowheads="1"/>
            </p:cNvSpPr>
            <p:nvPr/>
          </p:nvSpPr>
          <p:spPr bwMode="auto">
            <a:xfrm>
              <a:off x="4224" y="2832"/>
              <a:ext cx="96" cy="96"/>
            </a:xfrm>
            <a:prstGeom prst="ellipse">
              <a:avLst/>
            </a:prstGeom>
            <a:solidFill>
              <a:srgbClr val="FF6600"/>
            </a:solidFill>
            <a:ln w="9525">
              <a:solidFill>
                <a:srgbClr val="FF66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41" name="Oval 41"/>
            <p:cNvSpPr>
              <a:spLocks noChangeArrowheads="1"/>
            </p:cNvSpPr>
            <p:nvPr/>
          </p:nvSpPr>
          <p:spPr bwMode="auto">
            <a:xfrm>
              <a:off x="4006" y="2846"/>
              <a:ext cx="69" cy="69"/>
            </a:xfrm>
            <a:prstGeom prst="ellipse">
              <a:avLst/>
            </a:prstGeom>
            <a:solidFill>
              <a:srgbClr val="3366FF"/>
            </a:solidFill>
            <a:ln w="9525">
              <a:solidFill>
                <a:srgbClr val="3366FF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51"/>
          <p:cNvGrpSpPr>
            <a:grpSpLocks/>
          </p:cNvGrpSpPr>
          <p:nvPr/>
        </p:nvGrpSpPr>
        <p:grpSpPr bwMode="auto">
          <a:xfrm>
            <a:off x="3751262" y="5199484"/>
            <a:ext cx="2319338" cy="1447800"/>
            <a:chOff x="2304" y="2736"/>
            <a:chExt cx="1461" cy="912"/>
          </a:xfrm>
        </p:grpSpPr>
        <p:sp>
          <p:nvSpPr>
            <p:cNvPr id="77833" name="Text Box 15"/>
            <p:cNvSpPr txBox="1">
              <a:spLocks noChangeArrowheads="1"/>
            </p:cNvSpPr>
            <p:nvPr/>
          </p:nvSpPr>
          <p:spPr bwMode="auto">
            <a:xfrm>
              <a:off x="3198" y="2836"/>
              <a:ext cx="567" cy="2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2000" b="1">
                  <a:solidFill>
                    <a:srgbClr val="FF0000"/>
                  </a:solidFill>
                  <a:latin typeface="Trebuchet MS" charset="0"/>
                </a:rPr>
                <a:t>target</a:t>
              </a:r>
            </a:p>
          </p:txBody>
        </p:sp>
        <p:sp>
          <p:nvSpPr>
            <p:cNvPr id="77834" name="Line 16"/>
            <p:cNvSpPr>
              <a:spLocks noChangeShapeType="1"/>
            </p:cNvSpPr>
            <p:nvPr/>
          </p:nvSpPr>
          <p:spPr bwMode="auto">
            <a:xfrm flipH="1" flipV="1">
              <a:off x="2592" y="2784"/>
              <a:ext cx="624" cy="19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35" name="Line 17"/>
            <p:cNvSpPr>
              <a:spLocks noChangeShapeType="1"/>
            </p:cNvSpPr>
            <p:nvPr/>
          </p:nvSpPr>
          <p:spPr bwMode="auto">
            <a:xfrm flipH="1">
              <a:off x="3072" y="3072"/>
              <a:ext cx="240" cy="432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36" name="AutoShape 49"/>
            <p:cNvSpPr>
              <a:spLocks/>
            </p:cNvSpPr>
            <p:nvPr/>
          </p:nvSpPr>
          <p:spPr bwMode="auto">
            <a:xfrm rot="-5400000">
              <a:off x="2400" y="2640"/>
              <a:ext cx="48" cy="240"/>
            </a:xfrm>
            <a:prstGeom prst="leftBracket">
              <a:avLst>
                <a:gd name="adj" fmla="val 0"/>
              </a:avLst>
            </a:prstGeom>
            <a:noFill/>
            <a:ln w="349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837" name="AutoShape 50"/>
            <p:cNvSpPr>
              <a:spLocks/>
            </p:cNvSpPr>
            <p:nvPr/>
          </p:nvSpPr>
          <p:spPr bwMode="auto">
            <a:xfrm rot="5400000" flipV="1">
              <a:off x="2952" y="2952"/>
              <a:ext cx="48" cy="1344"/>
            </a:xfrm>
            <a:prstGeom prst="leftBracket">
              <a:avLst>
                <a:gd name="adj" fmla="val 0"/>
              </a:avLst>
            </a:prstGeom>
            <a:noFill/>
            <a:ln w="34925">
              <a:solidFill>
                <a:srgbClr val="FF0000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64F14AF-76FF-A84A-ADEF-7E992394D8E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8624"/>
    </mc:Choice>
    <mc:Fallback>
      <p:transition spd="slow" advTm="258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TD(lambda</a:t>
            </a:r>
            <a:r>
              <a:rPr lang="en-US" dirty="0"/>
              <a:t>)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does the lambda parameter do?</a:t>
            </a:r>
          </a:p>
          <a:p>
            <a:pPr lvl="1"/>
            <a:r>
              <a:rPr lang="en-US" dirty="0"/>
              <a:t>Controls how much weight to place on the immediate reward vs. the estimated state value</a:t>
            </a:r>
          </a:p>
          <a:p>
            <a:pPr lvl="1"/>
            <a:r>
              <a:rPr lang="en-US" dirty="0"/>
              <a:t>Alternative view: high values of lambda propagate experience back further in time</a:t>
            </a:r>
          </a:p>
          <a:p>
            <a:r>
              <a:rPr lang="en-US" dirty="0"/>
              <a:t>Extremes:</a:t>
            </a:r>
          </a:p>
          <a:p>
            <a:pPr lvl="1"/>
            <a:r>
              <a:rPr lang="en-US" dirty="0"/>
              <a:t>Lambda = 1 is Monte-Carlo Updates</a:t>
            </a:r>
          </a:p>
          <a:p>
            <a:pPr lvl="1"/>
            <a:r>
              <a:rPr lang="en-US" dirty="0"/>
              <a:t>Lambda = 0 is just averages the current reward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6" descr="txp_fig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5"/>
          <a:srcRect/>
          <a:stretch>
            <a:fillRect/>
          </a:stretch>
        </p:blipFill>
        <p:spPr bwMode="auto">
          <a:xfrm>
            <a:off x="457200" y="6108903"/>
            <a:ext cx="8229600" cy="5837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C9824A9-EF90-5348-B124-C4A388C2746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Delayed Reward Problem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Delayed rewards make it hard to learn</a:t>
            </a:r>
          </a:p>
          <a:p>
            <a:r>
              <a:rPr lang="en-US" dirty="0"/>
              <a:t>The choice in State S was important but, it seems the action in S’ lead to the big reward in S’’</a:t>
            </a:r>
          </a:p>
          <a:p>
            <a:r>
              <a:rPr lang="en-US" dirty="0"/>
              <a:t>How you deal with this problem?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>
              <a:buFont typeface="Marlett" charset="0"/>
              <a:buNone/>
            </a:pPr>
            <a:endParaRPr lang="en-US" dirty="0"/>
          </a:p>
        </p:txBody>
      </p:sp>
      <p:sp>
        <p:nvSpPr>
          <p:cNvPr id="24580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</p:spPr>
        <p:txBody>
          <a:bodyPr/>
          <a:lstStyle/>
          <a:p>
            <a:fld id="{A1094792-AACA-4344-8276-6D123DCC4911}" type="slidenum">
              <a:rPr lang="en-US"/>
              <a:pPr/>
              <a:t>4</a:t>
            </a:fld>
            <a:endParaRPr lang="en-US"/>
          </a:p>
        </p:txBody>
      </p:sp>
      <p:sp>
        <p:nvSpPr>
          <p:cNvPr id="24581" name="Oval 4"/>
          <p:cNvSpPr>
            <a:spLocks noChangeArrowheads="1"/>
          </p:cNvSpPr>
          <p:nvPr/>
        </p:nvSpPr>
        <p:spPr bwMode="auto">
          <a:xfrm>
            <a:off x="1703388" y="52308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82" name="Oval 5"/>
          <p:cNvSpPr>
            <a:spLocks noChangeArrowheads="1"/>
          </p:cNvSpPr>
          <p:nvPr/>
        </p:nvSpPr>
        <p:spPr bwMode="auto">
          <a:xfrm>
            <a:off x="1966913" y="52308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83" name="Oval 6"/>
          <p:cNvSpPr>
            <a:spLocks noChangeArrowheads="1"/>
          </p:cNvSpPr>
          <p:nvPr/>
        </p:nvSpPr>
        <p:spPr bwMode="auto">
          <a:xfrm>
            <a:off x="2216150" y="52308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84" name="Oval 7"/>
          <p:cNvSpPr>
            <a:spLocks noChangeArrowheads="1"/>
          </p:cNvSpPr>
          <p:nvPr/>
        </p:nvSpPr>
        <p:spPr bwMode="auto">
          <a:xfrm>
            <a:off x="2479675" y="52308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85" name="Oval 8"/>
          <p:cNvSpPr>
            <a:spLocks noChangeArrowheads="1"/>
          </p:cNvSpPr>
          <p:nvPr/>
        </p:nvSpPr>
        <p:spPr bwMode="auto">
          <a:xfrm>
            <a:off x="2743200" y="52308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86" name="Oval 9"/>
          <p:cNvSpPr>
            <a:spLocks noChangeArrowheads="1"/>
          </p:cNvSpPr>
          <p:nvPr/>
        </p:nvSpPr>
        <p:spPr bwMode="auto">
          <a:xfrm>
            <a:off x="3006725" y="52308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87" name="Oval 10"/>
          <p:cNvSpPr>
            <a:spLocks noChangeArrowheads="1"/>
          </p:cNvSpPr>
          <p:nvPr/>
        </p:nvSpPr>
        <p:spPr bwMode="auto">
          <a:xfrm>
            <a:off x="3255963" y="52308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88" name="Oval 11"/>
          <p:cNvSpPr>
            <a:spLocks noChangeArrowheads="1"/>
          </p:cNvSpPr>
          <p:nvPr/>
        </p:nvSpPr>
        <p:spPr bwMode="auto">
          <a:xfrm>
            <a:off x="3519488" y="52308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89" name="Oval 12"/>
          <p:cNvSpPr>
            <a:spLocks noChangeArrowheads="1"/>
          </p:cNvSpPr>
          <p:nvPr/>
        </p:nvSpPr>
        <p:spPr bwMode="auto">
          <a:xfrm>
            <a:off x="3976688" y="49260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0" name="Oval 13"/>
          <p:cNvSpPr>
            <a:spLocks noChangeArrowheads="1"/>
          </p:cNvSpPr>
          <p:nvPr/>
        </p:nvSpPr>
        <p:spPr bwMode="auto">
          <a:xfrm>
            <a:off x="4240213" y="49260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1" name="Oval 14"/>
          <p:cNvSpPr>
            <a:spLocks noChangeArrowheads="1"/>
          </p:cNvSpPr>
          <p:nvPr/>
        </p:nvSpPr>
        <p:spPr bwMode="auto">
          <a:xfrm>
            <a:off x="4489450" y="49260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2" name="Oval 15"/>
          <p:cNvSpPr>
            <a:spLocks noChangeArrowheads="1"/>
          </p:cNvSpPr>
          <p:nvPr/>
        </p:nvSpPr>
        <p:spPr bwMode="auto">
          <a:xfrm>
            <a:off x="4752975" y="49260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3" name="Oval 16"/>
          <p:cNvSpPr>
            <a:spLocks noChangeArrowheads="1"/>
          </p:cNvSpPr>
          <p:nvPr/>
        </p:nvSpPr>
        <p:spPr bwMode="auto">
          <a:xfrm>
            <a:off x="5014913" y="49260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4" name="Oval 17"/>
          <p:cNvSpPr>
            <a:spLocks noChangeArrowheads="1"/>
          </p:cNvSpPr>
          <p:nvPr/>
        </p:nvSpPr>
        <p:spPr bwMode="auto">
          <a:xfrm>
            <a:off x="5278438" y="49260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5" name="Oval 18"/>
          <p:cNvSpPr>
            <a:spLocks noChangeArrowheads="1"/>
          </p:cNvSpPr>
          <p:nvPr/>
        </p:nvSpPr>
        <p:spPr bwMode="auto">
          <a:xfrm>
            <a:off x="5527675" y="49260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6" name="Oval 19"/>
          <p:cNvSpPr>
            <a:spLocks noChangeArrowheads="1"/>
          </p:cNvSpPr>
          <p:nvPr/>
        </p:nvSpPr>
        <p:spPr bwMode="auto">
          <a:xfrm>
            <a:off x="5791200" y="4926012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7" name="Oval 20"/>
          <p:cNvSpPr>
            <a:spLocks noChangeArrowheads="1"/>
          </p:cNvSpPr>
          <p:nvPr/>
        </p:nvSpPr>
        <p:spPr bwMode="auto">
          <a:xfrm>
            <a:off x="3962400" y="5619750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8" name="Oval 21"/>
          <p:cNvSpPr>
            <a:spLocks noChangeArrowheads="1"/>
          </p:cNvSpPr>
          <p:nvPr/>
        </p:nvSpPr>
        <p:spPr bwMode="auto">
          <a:xfrm>
            <a:off x="4225925" y="5619750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599" name="Oval 22"/>
          <p:cNvSpPr>
            <a:spLocks noChangeArrowheads="1"/>
          </p:cNvSpPr>
          <p:nvPr/>
        </p:nvSpPr>
        <p:spPr bwMode="auto">
          <a:xfrm>
            <a:off x="4475163" y="5619750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600" name="Oval 23"/>
          <p:cNvSpPr>
            <a:spLocks noChangeArrowheads="1"/>
          </p:cNvSpPr>
          <p:nvPr/>
        </p:nvSpPr>
        <p:spPr bwMode="auto">
          <a:xfrm>
            <a:off x="4738688" y="5619750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601" name="Oval 24"/>
          <p:cNvSpPr>
            <a:spLocks noChangeArrowheads="1"/>
          </p:cNvSpPr>
          <p:nvPr/>
        </p:nvSpPr>
        <p:spPr bwMode="auto">
          <a:xfrm>
            <a:off x="5002213" y="5619750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602" name="Oval 25"/>
          <p:cNvSpPr>
            <a:spLocks noChangeArrowheads="1"/>
          </p:cNvSpPr>
          <p:nvPr/>
        </p:nvSpPr>
        <p:spPr bwMode="auto">
          <a:xfrm>
            <a:off x="5264150" y="5619750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603" name="Oval 26"/>
          <p:cNvSpPr>
            <a:spLocks noChangeArrowheads="1"/>
          </p:cNvSpPr>
          <p:nvPr/>
        </p:nvSpPr>
        <p:spPr bwMode="auto">
          <a:xfrm>
            <a:off x="5514975" y="5619750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sp>
        <p:nvSpPr>
          <p:cNvPr id="24604" name="Oval 27"/>
          <p:cNvSpPr>
            <a:spLocks noChangeArrowheads="1"/>
          </p:cNvSpPr>
          <p:nvPr/>
        </p:nvSpPr>
        <p:spPr bwMode="auto">
          <a:xfrm>
            <a:off x="5776913" y="5619750"/>
            <a:ext cx="152400" cy="152400"/>
          </a:xfrm>
          <a:prstGeom prst="ellipse">
            <a:avLst/>
          </a:prstGeom>
          <a:solidFill>
            <a:schemeClr val="tx1"/>
          </a:solidFill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 </a:t>
            </a:r>
          </a:p>
        </p:txBody>
      </p:sp>
      <p:cxnSp>
        <p:nvCxnSpPr>
          <p:cNvPr id="24605" name="Straight Arrow Connector 33"/>
          <p:cNvCxnSpPr>
            <a:cxnSpLocks noChangeShapeType="1"/>
            <a:stCxn id="24588" idx="6"/>
            <a:endCxn id="24589" idx="1"/>
          </p:cNvCxnSpPr>
          <p:nvPr/>
        </p:nvCxnSpPr>
        <p:spPr bwMode="auto">
          <a:xfrm flipV="1">
            <a:off x="3671888" y="4948237"/>
            <a:ext cx="327025" cy="358775"/>
          </a:xfrm>
          <a:prstGeom prst="straightConnector1">
            <a:avLst/>
          </a:prstGeom>
          <a:noFill/>
          <a:ln w="19050">
            <a:solidFill>
              <a:srgbClr val="800080"/>
            </a:solidFill>
            <a:round/>
            <a:headEnd/>
            <a:tailEnd type="arrow" w="med" len="med"/>
          </a:ln>
        </p:spPr>
      </p:cxnSp>
      <p:cxnSp>
        <p:nvCxnSpPr>
          <p:cNvPr id="24606" name="Straight Arrow Connector 35"/>
          <p:cNvCxnSpPr>
            <a:cxnSpLocks noChangeShapeType="1"/>
            <a:stCxn id="24588" idx="6"/>
            <a:endCxn id="24597" idx="2"/>
          </p:cNvCxnSpPr>
          <p:nvPr/>
        </p:nvCxnSpPr>
        <p:spPr bwMode="auto">
          <a:xfrm>
            <a:off x="3671888" y="5307012"/>
            <a:ext cx="290512" cy="388938"/>
          </a:xfrm>
          <a:prstGeom prst="straightConnector1">
            <a:avLst/>
          </a:prstGeom>
          <a:noFill/>
          <a:ln w="19050">
            <a:solidFill>
              <a:srgbClr val="800080"/>
            </a:solidFill>
            <a:round/>
            <a:headEnd/>
            <a:tailEnd type="arrow" w="med" len="med"/>
          </a:ln>
        </p:spPr>
      </p:cxnSp>
      <p:sp>
        <p:nvSpPr>
          <p:cNvPr id="24607" name="Rounded Rectangle 36"/>
          <p:cNvSpPr>
            <a:spLocks noChangeArrowheads="1"/>
          </p:cNvSpPr>
          <p:nvPr/>
        </p:nvSpPr>
        <p:spPr bwMode="auto">
          <a:xfrm>
            <a:off x="6178550" y="4732337"/>
            <a:ext cx="998538" cy="485775"/>
          </a:xfrm>
          <a:prstGeom prst="roundRect">
            <a:avLst>
              <a:gd name="adj" fmla="val 16667"/>
            </a:avLst>
          </a:prstGeom>
          <a:noFill/>
          <a:ln w="19050">
            <a:solidFill>
              <a:srgbClr val="80008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 sz="1200"/>
              <a:t>Big Reward</a:t>
            </a:r>
          </a:p>
        </p:txBody>
      </p:sp>
      <p:sp>
        <p:nvSpPr>
          <p:cNvPr id="24608" name="TextBox 38"/>
          <p:cNvSpPr txBox="1">
            <a:spLocks noChangeArrowheads="1"/>
          </p:cNvSpPr>
          <p:nvPr/>
        </p:nvSpPr>
        <p:spPr bwMode="auto">
          <a:xfrm>
            <a:off x="3424238" y="4899025"/>
            <a:ext cx="39052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S</a:t>
            </a:r>
          </a:p>
        </p:txBody>
      </p:sp>
      <p:sp>
        <p:nvSpPr>
          <p:cNvPr id="24609" name="TextBox 39"/>
          <p:cNvSpPr txBox="1">
            <a:spLocks noChangeArrowheads="1"/>
          </p:cNvSpPr>
          <p:nvPr/>
        </p:nvSpPr>
        <p:spPr bwMode="auto">
          <a:xfrm>
            <a:off x="5789613" y="4538662"/>
            <a:ext cx="519112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S’’</a:t>
            </a:r>
          </a:p>
        </p:txBody>
      </p:sp>
      <p:sp>
        <p:nvSpPr>
          <p:cNvPr id="24610" name="TextBox 40"/>
          <p:cNvSpPr txBox="1">
            <a:spLocks noChangeArrowheads="1"/>
          </p:cNvSpPr>
          <p:nvPr/>
        </p:nvSpPr>
        <p:spPr bwMode="auto">
          <a:xfrm>
            <a:off x="5434013" y="4524375"/>
            <a:ext cx="458787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r" eaLnBrk="0" hangingPunct="0">
              <a:spcBef>
                <a:spcPct val="50000"/>
              </a:spcBef>
            </a:pPr>
            <a:r>
              <a:rPr lang="en-US"/>
              <a:t>S’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990FBA2-D7BC-3F44-AEAA-E75B6A6B5B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1083"/>
    </mc:Choice>
    <mc:Fallback>
      <p:transition spd="slow" advTm="191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MC vs. TD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eaLnBrk="1" hangingPunct="1"/>
            <a:r>
              <a:rPr lang="en-US"/>
              <a:t>observed the following 8 episodes:</a:t>
            </a:r>
          </a:p>
          <a:p>
            <a:pPr lvl="1" eaLnBrk="1" hangingPunct="1">
              <a:buFontTx/>
              <a:buNone/>
            </a:pPr>
            <a:r>
              <a:rPr lang="en-US"/>
              <a:t>A – 0, B – 0		B – 1		B – 1		B - 1</a:t>
            </a:r>
          </a:p>
          <a:p>
            <a:pPr lvl="1" eaLnBrk="1" hangingPunct="1">
              <a:buFontTx/>
              <a:buNone/>
            </a:pPr>
            <a:r>
              <a:rPr lang="en-US"/>
              <a:t>B – 1		B – 1		B – 1		B – 0</a:t>
            </a:r>
          </a:p>
          <a:p>
            <a:pPr lvl="1" eaLnBrk="1" hangingPunct="1">
              <a:buFontTx/>
              <a:buNone/>
            </a:pPr>
            <a:endParaRPr lang="en-US"/>
          </a:p>
          <a:p>
            <a:pPr eaLnBrk="1" hangingPunct="1"/>
            <a:r>
              <a:rPr lang="en-US"/>
              <a:t>MC and TD agree on V(B) = 3/4</a:t>
            </a:r>
          </a:p>
          <a:p>
            <a:pPr lvl="1" eaLnBrk="1" hangingPunct="1"/>
            <a:endParaRPr lang="en-US"/>
          </a:p>
          <a:p>
            <a:pPr eaLnBrk="1" hangingPunct="1"/>
            <a:r>
              <a:rPr lang="en-US"/>
              <a:t>MC: V(A) = 0</a:t>
            </a:r>
          </a:p>
          <a:p>
            <a:pPr lvl="1" eaLnBrk="1" hangingPunct="1"/>
            <a:r>
              <a:rPr lang="en-US"/>
              <a:t>converges to values that minimize the error on training data</a:t>
            </a:r>
          </a:p>
          <a:p>
            <a:pPr lvl="1" eaLnBrk="1" hangingPunct="1"/>
            <a:endParaRPr lang="en-US"/>
          </a:p>
          <a:p>
            <a:pPr eaLnBrk="1" hangingPunct="1"/>
            <a:r>
              <a:rPr lang="en-US"/>
              <a:t>TD: V(A) = 3/4</a:t>
            </a:r>
          </a:p>
          <a:p>
            <a:pPr lvl="1" eaLnBrk="1" hangingPunct="1"/>
            <a:r>
              <a:rPr lang="en-US"/>
              <a:t>converges to ML estimate</a:t>
            </a:r>
            <a:br>
              <a:rPr lang="en-US"/>
            </a:br>
            <a:r>
              <a:rPr lang="en-US"/>
              <a:t>of the Markov process</a:t>
            </a:r>
          </a:p>
        </p:txBody>
      </p:sp>
      <p:grpSp>
        <p:nvGrpSpPr>
          <p:cNvPr id="2" name="Group 14"/>
          <p:cNvGrpSpPr>
            <a:grpSpLocks/>
          </p:cNvGrpSpPr>
          <p:nvPr/>
        </p:nvGrpSpPr>
        <p:grpSpPr bwMode="auto">
          <a:xfrm>
            <a:off x="4953000" y="4495800"/>
            <a:ext cx="2819400" cy="1892300"/>
            <a:chOff x="2256" y="2812"/>
            <a:chExt cx="1776" cy="1192"/>
          </a:xfrm>
        </p:grpSpPr>
        <p:sp>
          <p:nvSpPr>
            <p:cNvPr id="79877" name="Oval 4"/>
            <p:cNvSpPr>
              <a:spLocks noChangeArrowheads="1"/>
            </p:cNvSpPr>
            <p:nvPr/>
          </p:nvSpPr>
          <p:spPr bwMode="auto">
            <a:xfrm>
              <a:off x="2256" y="3312"/>
              <a:ext cx="240" cy="24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latin typeface="Trebuchet MS" charset="0"/>
                </a:rPr>
                <a:t>A</a:t>
              </a:r>
            </a:p>
          </p:txBody>
        </p:sp>
        <p:sp>
          <p:nvSpPr>
            <p:cNvPr id="79878" name="Oval 5"/>
            <p:cNvSpPr>
              <a:spLocks noChangeArrowheads="1"/>
            </p:cNvSpPr>
            <p:nvPr/>
          </p:nvSpPr>
          <p:spPr bwMode="auto">
            <a:xfrm>
              <a:off x="3168" y="3312"/>
              <a:ext cx="240" cy="240"/>
            </a:xfrm>
            <a:prstGeom prst="ellips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r>
                <a:rPr lang="en-US" sz="2000">
                  <a:latin typeface="Trebuchet MS" charset="0"/>
                </a:rPr>
                <a:t>B</a:t>
              </a:r>
            </a:p>
          </p:txBody>
        </p:sp>
        <p:sp>
          <p:nvSpPr>
            <p:cNvPr id="79879" name="Rectangle 6"/>
            <p:cNvSpPr>
              <a:spLocks noChangeArrowheads="1"/>
            </p:cNvSpPr>
            <p:nvPr/>
          </p:nvSpPr>
          <p:spPr bwMode="auto">
            <a:xfrm>
              <a:off x="3840" y="2976"/>
              <a:ext cx="192" cy="192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880" name="Rectangle 7"/>
            <p:cNvSpPr>
              <a:spLocks noChangeArrowheads="1"/>
            </p:cNvSpPr>
            <p:nvPr/>
          </p:nvSpPr>
          <p:spPr bwMode="auto">
            <a:xfrm>
              <a:off x="3840" y="3648"/>
              <a:ext cx="192" cy="192"/>
            </a:xfrm>
            <a:prstGeom prst="rect">
              <a:avLst/>
            </a:prstGeom>
            <a:solidFill>
              <a:schemeClr val="bg2"/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cxnSp>
          <p:nvCxnSpPr>
            <p:cNvPr id="79881" name="AutoShape 8"/>
            <p:cNvCxnSpPr>
              <a:cxnSpLocks noChangeShapeType="1"/>
              <a:stCxn id="79877" idx="6"/>
              <a:endCxn id="79878" idx="2"/>
            </p:cNvCxnSpPr>
            <p:nvPr/>
          </p:nvCxnSpPr>
          <p:spPr bwMode="auto">
            <a:xfrm>
              <a:off x="2502" y="3432"/>
              <a:ext cx="660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lg"/>
            </a:ln>
          </p:spPr>
        </p:cxnSp>
        <p:cxnSp>
          <p:nvCxnSpPr>
            <p:cNvPr id="79882" name="AutoShape 9"/>
            <p:cNvCxnSpPr>
              <a:cxnSpLocks noChangeShapeType="1"/>
              <a:stCxn id="79878" idx="7"/>
              <a:endCxn id="79879" idx="1"/>
            </p:cNvCxnSpPr>
            <p:nvPr/>
          </p:nvCxnSpPr>
          <p:spPr bwMode="auto">
            <a:xfrm flipV="1">
              <a:off x="3373" y="3072"/>
              <a:ext cx="467" cy="269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lg"/>
            </a:ln>
          </p:spPr>
        </p:cxnSp>
        <p:cxnSp>
          <p:nvCxnSpPr>
            <p:cNvPr id="79883" name="AutoShape 10"/>
            <p:cNvCxnSpPr>
              <a:cxnSpLocks noChangeShapeType="1"/>
              <a:stCxn id="79878" idx="5"/>
              <a:endCxn id="79880" idx="1"/>
            </p:cNvCxnSpPr>
            <p:nvPr/>
          </p:nvCxnSpPr>
          <p:spPr bwMode="auto">
            <a:xfrm>
              <a:off x="3373" y="3523"/>
              <a:ext cx="467" cy="22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lg"/>
            </a:ln>
          </p:spPr>
        </p:cxnSp>
        <p:sp>
          <p:nvSpPr>
            <p:cNvPr id="79884" name="Text Box 11"/>
            <p:cNvSpPr txBox="1">
              <a:spLocks noChangeArrowheads="1"/>
            </p:cNvSpPr>
            <p:nvPr/>
          </p:nvSpPr>
          <p:spPr bwMode="auto">
            <a:xfrm>
              <a:off x="2612" y="3225"/>
              <a:ext cx="430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r>
                <a:rPr lang="en-US" sz="1800">
                  <a:latin typeface="Trebuchet MS" charset="0"/>
                </a:rPr>
                <a:t>r = 0</a:t>
              </a:r>
            </a:p>
            <a:p>
              <a:r>
                <a:rPr lang="en-US" sz="1800">
                  <a:latin typeface="Trebuchet MS" charset="0"/>
                </a:rPr>
                <a:t>100%</a:t>
              </a:r>
            </a:p>
          </p:txBody>
        </p:sp>
        <p:sp>
          <p:nvSpPr>
            <p:cNvPr id="79885" name="Text Box 12"/>
            <p:cNvSpPr txBox="1">
              <a:spLocks noChangeArrowheads="1"/>
            </p:cNvSpPr>
            <p:nvPr/>
          </p:nvSpPr>
          <p:spPr bwMode="auto">
            <a:xfrm>
              <a:off x="3264" y="2812"/>
              <a:ext cx="410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800">
                  <a:latin typeface="Trebuchet MS" charset="0"/>
                </a:rPr>
                <a:t>r = 1</a:t>
              </a:r>
            </a:p>
            <a:p>
              <a:pPr algn="ctr"/>
              <a:r>
                <a:rPr lang="en-US" sz="1800">
                  <a:latin typeface="Trebuchet MS" charset="0"/>
                </a:rPr>
                <a:t>75%</a:t>
              </a:r>
            </a:p>
          </p:txBody>
        </p:sp>
        <p:sp>
          <p:nvSpPr>
            <p:cNvPr id="79886" name="Text Box 13"/>
            <p:cNvSpPr txBox="1">
              <a:spLocks noChangeArrowheads="1"/>
            </p:cNvSpPr>
            <p:nvPr/>
          </p:nvSpPr>
          <p:spPr bwMode="auto">
            <a:xfrm>
              <a:off x="3264" y="3600"/>
              <a:ext cx="410" cy="4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prstTxWarp prst="textNoShape">
                <a:avLst/>
              </a:prstTxWarp>
              <a:spAutoFit/>
            </a:bodyPr>
            <a:lstStyle/>
            <a:p>
              <a:pPr algn="ctr"/>
              <a:r>
                <a:rPr lang="en-US" sz="1800">
                  <a:latin typeface="Trebuchet MS" charset="0"/>
                </a:rPr>
                <a:t>r = 0</a:t>
              </a:r>
            </a:p>
            <a:p>
              <a:pPr algn="ctr"/>
              <a:r>
                <a:rPr lang="en-US" sz="1800">
                  <a:latin typeface="Trebuchet MS" charset="0"/>
                </a:rPr>
                <a:t>25%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3A3E9C6-741E-1C4F-B1DF-85D6080A32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309"/>
    </mc:Choice>
    <mc:Fallback>
      <p:transition spd="slow" advTm="1483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cf. Dynamic Programming</a:t>
            </a:r>
          </a:p>
        </p:txBody>
      </p:sp>
      <p:sp>
        <p:nvSpPr>
          <p:cNvPr id="54276" name="Rectangle 4"/>
          <p:cNvSpPr>
            <a:spLocks noChangeArrowheads="1"/>
          </p:cNvSpPr>
          <p:nvPr/>
        </p:nvSpPr>
        <p:spPr bwMode="auto">
          <a:xfrm>
            <a:off x="5286375" y="2025650"/>
            <a:ext cx="25400" cy="2286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54277" name="Object 5"/>
          <p:cNvGraphicFramePr>
            <a:graphicFrameLocks/>
          </p:cNvGraphicFramePr>
          <p:nvPr/>
        </p:nvGraphicFramePr>
        <p:xfrm>
          <a:off x="792162" y="1689893"/>
          <a:ext cx="8093075" cy="9953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4" name="Equation" r:id="rId5" imgW="3505200" imgH="444500" progId="Equation.3">
                  <p:embed/>
                </p:oleObj>
              </mc:Choice>
              <mc:Fallback>
                <p:oleObj name="Equation" r:id="rId5" imgW="3505200" imgH="444500" progId="Equation.3">
                  <p:embed/>
                  <p:pic>
                    <p:nvPicPr>
                      <p:cNvPr id="0" name="Picture 2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92162" y="1689893"/>
                        <a:ext cx="8093075" cy="9953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54283" name="Freeform 11"/>
          <p:cNvSpPr>
            <a:spLocks/>
          </p:cNvSpPr>
          <p:nvPr/>
        </p:nvSpPr>
        <p:spPr bwMode="auto">
          <a:xfrm>
            <a:off x="1716087" y="2511425"/>
            <a:ext cx="5613400" cy="1593850"/>
          </a:xfrm>
          <a:custGeom>
            <a:avLst/>
            <a:gdLst/>
            <a:ahLst/>
            <a:cxnLst>
              <a:cxn ang="0">
                <a:pos x="1763" y="0"/>
              </a:cxn>
              <a:cxn ang="0">
                <a:pos x="1889" y="21"/>
              </a:cxn>
              <a:cxn ang="0">
                <a:pos x="1948" y="74"/>
              </a:cxn>
              <a:cxn ang="0">
                <a:pos x="2025" y="74"/>
              </a:cxn>
              <a:cxn ang="0">
                <a:pos x="2064" y="116"/>
              </a:cxn>
              <a:cxn ang="0">
                <a:pos x="2248" y="159"/>
              </a:cxn>
              <a:cxn ang="0">
                <a:pos x="2480" y="243"/>
              </a:cxn>
              <a:cxn ang="0">
                <a:pos x="2703" y="296"/>
              </a:cxn>
              <a:cxn ang="0">
                <a:pos x="2887" y="391"/>
              </a:cxn>
              <a:cxn ang="0">
                <a:pos x="3091" y="423"/>
              </a:cxn>
              <a:cxn ang="0">
                <a:pos x="3178" y="507"/>
              </a:cxn>
              <a:cxn ang="0">
                <a:pos x="3420" y="655"/>
              </a:cxn>
              <a:cxn ang="0">
                <a:pos x="3536" y="792"/>
              </a:cxn>
              <a:cxn ang="0">
                <a:pos x="3488" y="951"/>
              </a:cxn>
              <a:cxn ang="0">
                <a:pos x="3100" y="982"/>
              </a:cxn>
              <a:cxn ang="0">
                <a:pos x="2374" y="993"/>
              </a:cxn>
              <a:cxn ang="0">
                <a:pos x="1841" y="982"/>
              </a:cxn>
              <a:cxn ang="0">
                <a:pos x="1231" y="993"/>
              </a:cxn>
              <a:cxn ang="0">
                <a:pos x="581" y="1004"/>
              </a:cxn>
              <a:cxn ang="0">
                <a:pos x="97" y="993"/>
              </a:cxn>
              <a:cxn ang="0">
                <a:pos x="0" y="909"/>
              </a:cxn>
              <a:cxn ang="0">
                <a:pos x="29" y="771"/>
              </a:cxn>
              <a:cxn ang="0">
                <a:pos x="242" y="666"/>
              </a:cxn>
              <a:cxn ang="0">
                <a:pos x="388" y="571"/>
              </a:cxn>
              <a:cxn ang="0">
                <a:pos x="533" y="507"/>
              </a:cxn>
              <a:cxn ang="0">
                <a:pos x="766" y="370"/>
              </a:cxn>
              <a:cxn ang="0">
                <a:pos x="1076" y="264"/>
              </a:cxn>
              <a:cxn ang="0">
                <a:pos x="1424" y="85"/>
              </a:cxn>
              <a:cxn ang="0">
                <a:pos x="1725" y="21"/>
              </a:cxn>
              <a:cxn ang="0">
                <a:pos x="1773" y="11"/>
              </a:cxn>
            </a:cxnLst>
            <a:rect l="0" t="0" r="r" b="b"/>
            <a:pathLst>
              <a:path w="3536" h="1004">
                <a:moveTo>
                  <a:pt x="1763" y="0"/>
                </a:moveTo>
                <a:lnTo>
                  <a:pt x="1889" y="21"/>
                </a:lnTo>
                <a:lnTo>
                  <a:pt x="1948" y="74"/>
                </a:lnTo>
                <a:lnTo>
                  <a:pt x="2025" y="74"/>
                </a:lnTo>
                <a:lnTo>
                  <a:pt x="2064" y="116"/>
                </a:lnTo>
                <a:lnTo>
                  <a:pt x="2248" y="159"/>
                </a:lnTo>
                <a:lnTo>
                  <a:pt x="2480" y="243"/>
                </a:lnTo>
                <a:lnTo>
                  <a:pt x="2703" y="296"/>
                </a:lnTo>
                <a:lnTo>
                  <a:pt x="2887" y="391"/>
                </a:lnTo>
                <a:lnTo>
                  <a:pt x="3091" y="423"/>
                </a:lnTo>
                <a:lnTo>
                  <a:pt x="3178" y="507"/>
                </a:lnTo>
                <a:lnTo>
                  <a:pt x="3420" y="655"/>
                </a:lnTo>
                <a:lnTo>
                  <a:pt x="3536" y="792"/>
                </a:lnTo>
                <a:lnTo>
                  <a:pt x="3488" y="951"/>
                </a:lnTo>
                <a:lnTo>
                  <a:pt x="3100" y="982"/>
                </a:lnTo>
                <a:lnTo>
                  <a:pt x="2374" y="993"/>
                </a:lnTo>
                <a:lnTo>
                  <a:pt x="1841" y="982"/>
                </a:lnTo>
                <a:lnTo>
                  <a:pt x="1231" y="993"/>
                </a:lnTo>
                <a:lnTo>
                  <a:pt x="581" y="1004"/>
                </a:lnTo>
                <a:lnTo>
                  <a:pt x="97" y="993"/>
                </a:lnTo>
                <a:lnTo>
                  <a:pt x="0" y="909"/>
                </a:lnTo>
                <a:lnTo>
                  <a:pt x="29" y="771"/>
                </a:lnTo>
                <a:lnTo>
                  <a:pt x="242" y="666"/>
                </a:lnTo>
                <a:lnTo>
                  <a:pt x="388" y="571"/>
                </a:lnTo>
                <a:lnTo>
                  <a:pt x="533" y="507"/>
                </a:lnTo>
                <a:lnTo>
                  <a:pt x="766" y="370"/>
                </a:lnTo>
                <a:lnTo>
                  <a:pt x="1076" y="264"/>
                </a:lnTo>
                <a:lnTo>
                  <a:pt x="1424" y="85"/>
                </a:lnTo>
                <a:lnTo>
                  <a:pt x="1725" y="21"/>
                </a:lnTo>
                <a:lnTo>
                  <a:pt x="1773" y="11"/>
                </a:lnTo>
              </a:path>
            </a:pathLst>
          </a:custGeom>
          <a:noFill/>
          <a:ln w="15875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4" name="Freeform 12"/>
          <p:cNvSpPr>
            <a:spLocks/>
          </p:cNvSpPr>
          <p:nvPr/>
        </p:nvSpPr>
        <p:spPr bwMode="auto">
          <a:xfrm>
            <a:off x="1731962" y="2511425"/>
            <a:ext cx="5567363" cy="1593850"/>
          </a:xfrm>
          <a:custGeom>
            <a:avLst/>
            <a:gdLst/>
            <a:ahLst/>
            <a:cxnLst>
              <a:cxn ang="0">
                <a:pos x="1802" y="11"/>
              </a:cxn>
              <a:cxn ang="0">
                <a:pos x="1860" y="21"/>
              </a:cxn>
              <a:cxn ang="0">
                <a:pos x="1908" y="42"/>
              </a:cxn>
              <a:cxn ang="0">
                <a:pos x="1938" y="64"/>
              </a:cxn>
              <a:cxn ang="0">
                <a:pos x="1976" y="74"/>
              </a:cxn>
              <a:cxn ang="0">
                <a:pos x="2034" y="95"/>
              </a:cxn>
              <a:cxn ang="0">
                <a:pos x="2093" y="127"/>
              </a:cxn>
              <a:cxn ang="0">
                <a:pos x="2189" y="148"/>
              </a:cxn>
              <a:cxn ang="0">
                <a:pos x="2412" y="222"/>
              </a:cxn>
              <a:cxn ang="0">
                <a:pos x="2606" y="275"/>
              </a:cxn>
              <a:cxn ang="0">
                <a:pos x="2761" y="328"/>
              </a:cxn>
              <a:cxn ang="0">
                <a:pos x="2848" y="370"/>
              </a:cxn>
              <a:cxn ang="0">
                <a:pos x="2974" y="402"/>
              </a:cxn>
              <a:cxn ang="0">
                <a:pos x="3081" y="433"/>
              </a:cxn>
              <a:cxn ang="0">
                <a:pos x="3129" y="475"/>
              </a:cxn>
              <a:cxn ang="0">
                <a:pos x="3255" y="560"/>
              </a:cxn>
              <a:cxn ang="0">
                <a:pos x="3362" y="634"/>
              </a:cxn>
              <a:cxn ang="0">
                <a:pos x="3468" y="718"/>
              </a:cxn>
              <a:cxn ang="0">
                <a:pos x="3497" y="771"/>
              </a:cxn>
              <a:cxn ang="0">
                <a:pos x="3507" y="813"/>
              </a:cxn>
              <a:cxn ang="0">
                <a:pos x="3497" y="866"/>
              </a:cxn>
              <a:cxn ang="0">
                <a:pos x="3478" y="909"/>
              </a:cxn>
              <a:cxn ang="0">
                <a:pos x="3381" y="951"/>
              </a:cxn>
              <a:cxn ang="0">
                <a:pos x="3284" y="961"/>
              </a:cxn>
              <a:cxn ang="0">
                <a:pos x="3149" y="972"/>
              </a:cxn>
              <a:cxn ang="0">
                <a:pos x="2935" y="982"/>
              </a:cxn>
              <a:cxn ang="0">
                <a:pos x="2722" y="982"/>
              </a:cxn>
              <a:cxn ang="0">
                <a:pos x="2509" y="982"/>
              </a:cxn>
              <a:cxn ang="0">
                <a:pos x="2267" y="982"/>
              </a:cxn>
              <a:cxn ang="0">
                <a:pos x="2093" y="982"/>
              </a:cxn>
              <a:cxn ang="0">
                <a:pos x="1744" y="982"/>
              </a:cxn>
              <a:cxn ang="0">
                <a:pos x="1453" y="982"/>
              </a:cxn>
              <a:cxn ang="0">
                <a:pos x="978" y="993"/>
              </a:cxn>
              <a:cxn ang="0">
                <a:pos x="659" y="1004"/>
              </a:cxn>
              <a:cxn ang="0">
                <a:pos x="329" y="993"/>
              </a:cxn>
              <a:cxn ang="0">
                <a:pos x="203" y="993"/>
              </a:cxn>
              <a:cxn ang="0">
                <a:pos x="87" y="972"/>
              </a:cxn>
              <a:cxn ang="0">
                <a:pos x="39" y="951"/>
              </a:cxn>
              <a:cxn ang="0">
                <a:pos x="0" y="887"/>
              </a:cxn>
              <a:cxn ang="0">
                <a:pos x="0" y="835"/>
              </a:cxn>
              <a:cxn ang="0">
                <a:pos x="29" y="782"/>
              </a:cxn>
              <a:cxn ang="0">
                <a:pos x="87" y="740"/>
              </a:cxn>
              <a:cxn ang="0">
                <a:pos x="145" y="708"/>
              </a:cxn>
              <a:cxn ang="0">
                <a:pos x="291" y="623"/>
              </a:cxn>
              <a:cxn ang="0">
                <a:pos x="407" y="560"/>
              </a:cxn>
              <a:cxn ang="0">
                <a:pos x="513" y="507"/>
              </a:cxn>
              <a:cxn ang="0">
                <a:pos x="639" y="433"/>
              </a:cxn>
              <a:cxn ang="0">
                <a:pos x="794" y="359"/>
              </a:cxn>
              <a:cxn ang="0">
                <a:pos x="949" y="306"/>
              </a:cxn>
              <a:cxn ang="0">
                <a:pos x="1201" y="190"/>
              </a:cxn>
              <a:cxn ang="0">
                <a:pos x="1366" y="116"/>
              </a:cxn>
              <a:cxn ang="0">
                <a:pos x="1560" y="53"/>
              </a:cxn>
              <a:cxn ang="0">
                <a:pos x="1647" y="32"/>
              </a:cxn>
              <a:cxn ang="0">
                <a:pos x="1715" y="21"/>
              </a:cxn>
              <a:cxn ang="0">
                <a:pos x="1763" y="11"/>
              </a:cxn>
            </a:cxnLst>
            <a:rect l="0" t="0" r="r" b="b"/>
            <a:pathLst>
              <a:path w="3507" h="1004">
                <a:moveTo>
                  <a:pt x="1753" y="0"/>
                </a:moveTo>
                <a:lnTo>
                  <a:pt x="1763" y="0"/>
                </a:lnTo>
                <a:lnTo>
                  <a:pt x="1802" y="11"/>
                </a:lnTo>
                <a:lnTo>
                  <a:pt x="1821" y="11"/>
                </a:lnTo>
                <a:lnTo>
                  <a:pt x="1850" y="21"/>
                </a:lnTo>
                <a:lnTo>
                  <a:pt x="1860" y="21"/>
                </a:lnTo>
                <a:lnTo>
                  <a:pt x="1889" y="32"/>
                </a:lnTo>
                <a:lnTo>
                  <a:pt x="1889" y="32"/>
                </a:lnTo>
                <a:lnTo>
                  <a:pt x="1908" y="42"/>
                </a:lnTo>
                <a:lnTo>
                  <a:pt x="1908" y="42"/>
                </a:lnTo>
                <a:lnTo>
                  <a:pt x="1918" y="53"/>
                </a:lnTo>
                <a:lnTo>
                  <a:pt x="1938" y="64"/>
                </a:lnTo>
                <a:lnTo>
                  <a:pt x="1957" y="74"/>
                </a:lnTo>
                <a:lnTo>
                  <a:pt x="1967" y="74"/>
                </a:lnTo>
                <a:lnTo>
                  <a:pt x="1976" y="74"/>
                </a:lnTo>
                <a:lnTo>
                  <a:pt x="1996" y="74"/>
                </a:lnTo>
                <a:lnTo>
                  <a:pt x="2025" y="85"/>
                </a:lnTo>
                <a:lnTo>
                  <a:pt x="2034" y="95"/>
                </a:lnTo>
                <a:lnTo>
                  <a:pt x="2044" y="106"/>
                </a:lnTo>
                <a:lnTo>
                  <a:pt x="2063" y="116"/>
                </a:lnTo>
                <a:lnTo>
                  <a:pt x="2093" y="127"/>
                </a:lnTo>
                <a:lnTo>
                  <a:pt x="2122" y="137"/>
                </a:lnTo>
                <a:lnTo>
                  <a:pt x="2141" y="137"/>
                </a:lnTo>
                <a:lnTo>
                  <a:pt x="2189" y="148"/>
                </a:lnTo>
                <a:lnTo>
                  <a:pt x="2296" y="180"/>
                </a:lnTo>
                <a:lnTo>
                  <a:pt x="2354" y="201"/>
                </a:lnTo>
                <a:lnTo>
                  <a:pt x="2412" y="222"/>
                </a:lnTo>
                <a:lnTo>
                  <a:pt x="2529" y="254"/>
                </a:lnTo>
                <a:lnTo>
                  <a:pt x="2577" y="264"/>
                </a:lnTo>
                <a:lnTo>
                  <a:pt x="2606" y="275"/>
                </a:lnTo>
                <a:lnTo>
                  <a:pt x="2654" y="285"/>
                </a:lnTo>
                <a:lnTo>
                  <a:pt x="2703" y="306"/>
                </a:lnTo>
                <a:lnTo>
                  <a:pt x="2761" y="328"/>
                </a:lnTo>
                <a:lnTo>
                  <a:pt x="2780" y="338"/>
                </a:lnTo>
                <a:lnTo>
                  <a:pt x="2800" y="349"/>
                </a:lnTo>
                <a:lnTo>
                  <a:pt x="2848" y="370"/>
                </a:lnTo>
                <a:lnTo>
                  <a:pt x="2906" y="391"/>
                </a:lnTo>
                <a:lnTo>
                  <a:pt x="2955" y="402"/>
                </a:lnTo>
                <a:lnTo>
                  <a:pt x="2974" y="402"/>
                </a:lnTo>
                <a:lnTo>
                  <a:pt x="3003" y="412"/>
                </a:lnTo>
                <a:lnTo>
                  <a:pt x="3052" y="423"/>
                </a:lnTo>
                <a:lnTo>
                  <a:pt x="3081" y="433"/>
                </a:lnTo>
                <a:lnTo>
                  <a:pt x="3110" y="454"/>
                </a:lnTo>
                <a:lnTo>
                  <a:pt x="3120" y="465"/>
                </a:lnTo>
                <a:lnTo>
                  <a:pt x="3129" y="475"/>
                </a:lnTo>
                <a:lnTo>
                  <a:pt x="3158" y="497"/>
                </a:lnTo>
                <a:lnTo>
                  <a:pt x="3197" y="528"/>
                </a:lnTo>
                <a:lnTo>
                  <a:pt x="3255" y="560"/>
                </a:lnTo>
                <a:lnTo>
                  <a:pt x="3284" y="581"/>
                </a:lnTo>
                <a:lnTo>
                  <a:pt x="3323" y="602"/>
                </a:lnTo>
                <a:lnTo>
                  <a:pt x="3362" y="634"/>
                </a:lnTo>
                <a:lnTo>
                  <a:pt x="3410" y="666"/>
                </a:lnTo>
                <a:lnTo>
                  <a:pt x="3459" y="708"/>
                </a:lnTo>
                <a:lnTo>
                  <a:pt x="3468" y="718"/>
                </a:lnTo>
                <a:lnTo>
                  <a:pt x="3478" y="729"/>
                </a:lnTo>
                <a:lnTo>
                  <a:pt x="3488" y="750"/>
                </a:lnTo>
                <a:lnTo>
                  <a:pt x="3497" y="771"/>
                </a:lnTo>
                <a:lnTo>
                  <a:pt x="3507" y="792"/>
                </a:lnTo>
                <a:lnTo>
                  <a:pt x="3507" y="803"/>
                </a:lnTo>
                <a:lnTo>
                  <a:pt x="3507" y="813"/>
                </a:lnTo>
                <a:lnTo>
                  <a:pt x="3507" y="835"/>
                </a:lnTo>
                <a:lnTo>
                  <a:pt x="3497" y="866"/>
                </a:lnTo>
                <a:lnTo>
                  <a:pt x="3497" y="866"/>
                </a:lnTo>
                <a:lnTo>
                  <a:pt x="3497" y="877"/>
                </a:lnTo>
                <a:lnTo>
                  <a:pt x="3488" y="887"/>
                </a:lnTo>
                <a:lnTo>
                  <a:pt x="3478" y="909"/>
                </a:lnTo>
                <a:lnTo>
                  <a:pt x="3439" y="930"/>
                </a:lnTo>
                <a:lnTo>
                  <a:pt x="3420" y="940"/>
                </a:lnTo>
                <a:lnTo>
                  <a:pt x="3381" y="951"/>
                </a:lnTo>
                <a:lnTo>
                  <a:pt x="3352" y="951"/>
                </a:lnTo>
                <a:lnTo>
                  <a:pt x="3304" y="961"/>
                </a:lnTo>
                <a:lnTo>
                  <a:pt x="3284" y="961"/>
                </a:lnTo>
                <a:lnTo>
                  <a:pt x="3265" y="961"/>
                </a:lnTo>
                <a:lnTo>
                  <a:pt x="3197" y="972"/>
                </a:lnTo>
                <a:lnTo>
                  <a:pt x="3149" y="972"/>
                </a:lnTo>
                <a:lnTo>
                  <a:pt x="3090" y="972"/>
                </a:lnTo>
                <a:lnTo>
                  <a:pt x="3003" y="982"/>
                </a:lnTo>
                <a:lnTo>
                  <a:pt x="2935" y="982"/>
                </a:lnTo>
                <a:lnTo>
                  <a:pt x="2848" y="982"/>
                </a:lnTo>
                <a:lnTo>
                  <a:pt x="2771" y="982"/>
                </a:lnTo>
                <a:lnTo>
                  <a:pt x="2722" y="982"/>
                </a:lnTo>
                <a:lnTo>
                  <a:pt x="2684" y="982"/>
                </a:lnTo>
                <a:lnTo>
                  <a:pt x="2596" y="982"/>
                </a:lnTo>
                <a:lnTo>
                  <a:pt x="2509" y="982"/>
                </a:lnTo>
                <a:lnTo>
                  <a:pt x="2422" y="993"/>
                </a:lnTo>
                <a:lnTo>
                  <a:pt x="2354" y="993"/>
                </a:lnTo>
                <a:lnTo>
                  <a:pt x="2267" y="982"/>
                </a:lnTo>
                <a:lnTo>
                  <a:pt x="2189" y="982"/>
                </a:lnTo>
                <a:lnTo>
                  <a:pt x="2122" y="982"/>
                </a:lnTo>
                <a:lnTo>
                  <a:pt x="2093" y="982"/>
                </a:lnTo>
                <a:lnTo>
                  <a:pt x="2025" y="982"/>
                </a:lnTo>
                <a:lnTo>
                  <a:pt x="1889" y="982"/>
                </a:lnTo>
                <a:lnTo>
                  <a:pt x="1744" y="982"/>
                </a:lnTo>
                <a:lnTo>
                  <a:pt x="1598" y="982"/>
                </a:lnTo>
                <a:lnTo>
                  <a:pt x="1521" y="982"/>
                </a:lnTo>
                <a:lnTo>
                  <a:pt x="1453" y="982"/>
                </a:lnTo>
                <a:lnTo>
                  <a:pt x="1288" y="993"/>
                </a:lnTo>
                <a:lnTo>
                  <a:pt x="1133" y="993"/>
                </a:lnTo>
                <a:lnTo>
                  <a:pt x="978" y="993"/>
                </a:lnTo>
                <a:lnTo>
                  <a:pt x="891" y="993"/>
                </a:lnTo>
                <a:lnTo>
                  <a:pt x="814" y="993"/>
                </a:lnTo>
                <a:lnTo>
                  <a:pt x="659" y="1004"/>
                </a:lnTo>
                <a:lnTo>
                  <a:pt x="523" y="1004"/>
                </a:lnTo>
                <a:lnTo>
                  <a:pt x="387" y="993"/>
                </a:lnTo>
                <a:lnTo>
                  <a:pt x="329" y="993"/>
                </a:lnTo>
                <a:lnTo>
                  <a:pt x="300" y="993"/>
                </a:lnTo>
                <a:lnTo>
                  <a:pt x="252" y="993"/>
                </a:lnTo>
                <a:lnTo>
                  <a:pt x="203" y="993"/>
                </a:lnTo>
                <a:lnTo>
                  <a:pt x="145" y="982"/>
                </a:lnTo>
                <a:lnTo>
                  <a:pt x="126" y="982"/>
                </a:lnTo>
                <a:lnTo>
                  <a:pt x="87" y="972"/>
                </a:lnTo>
                <a:lnTo>
                  <a:pt x="58" y="961"/>
                </a:lnTo>
                <a:lnTo>
                  <a:pt x="48" y="961"/>
                </a:lnTo>
                <a:lnTo>
                  <a:pt x="39" y="951"/>
                </a:lnTo>
                <a:lnTo>
                  <a:pt x="29" y="940"/>
                </a:lnTo>
                <a:lnTo>
                  <a:pt x="10" y="919"/>
                </a:lnTo>
                <a:lnTo>
                  <a:pt x="0" y="887"/>
                </a:lnTo>
                <a:lnTo>
                  <a:pt x="0" y="856"/>
                </a:lnTo>
                <a:lnTo>
                  <a:pt x="0" y="835"/>
                </a:lnTo>
                <a:lnTo>
                  <a:pt x="0" y="835"/>
                </a:lnTo>
                <a:lnTo>
                  <a:pt x="10" y="813"/>
                </a:lnTo>
                <a:lnTo>
                  <a:pt x="19" y="803"/>
                </a:lnTo>
                <a:lnTo>
                  <a:pt x="29" y="782"/>
                </a:lnTo>
                <a:lnTo>
                  <a:pt x="48" y="771"/>
                </a:lnTo>
                <a:lnTo>
                  <a:pt x="68" y="750"/>
                </a:lnTo>
                <a:lnTo>
                  <a:pt x="87" y="740"/>
                </a:lnTo>
                <a:lnTo>
                  <a:pt x="106" y="729"/>
                </a:lnTo>
                <a:lnTo>
                  <a:pt x="126" y="718"/>
                </a:lnTo>
                <a:lnTo>
                  <a:pt x="145" y="708"/>
                </a:lnTo>
                <a:lnTo>
                  <a:pt x="203" y="676"/>
                </a:lnTo>
                <a:lnTo>
                  <a:pt x="242" y="655"/>
                </a:lnTo>
                <a:lnTo>
                  <a:pt x="291" y="623"/>
                </a:lnTo>
                <a:lnTo>
                  <a:pt x="300" y="613"/>
                </a:lnTo>
                <a:lnTo>
                  <a:pt x="339" y="592"/>
                </a:lnTo>
                <a:lnTo>
                  <a:pt x="407" y="560"/>
                </a:lnTo>
                <a:lnTo>
                  <a:pt x="446" y="539"/>
                </a:lnTo>
                <a:lnTo>
                  <a:pt x="465" y="528"/>
                </a:lnTo>
                <a:lnTo>
                  <a:pt x="513" y="507"/>
                </a:lnTo>
                <a:lnTo>
                  <a:pt x="552" y="486"/>
                </a:lnTo>
                <a:lnTo>
                  <a:pt x="610" y="454"/>
                </a:lnTo>
                <a:lnTo>
                  <a:pt x="639" y="433"/>
                </a:lnTo>
                <a:lnTo>
                  <a:pt x="668" y="423"/>
                </a:lnTo>
                <a:lnTo>
                  <a:pt x="726" y="391"/>
                </a:lnTo>
                <a:lnTo>
                  <a:pt x="794" y="359"/>
                </a:lnTo>
                <a:lnTo>
                  <a:pt x="872" y="328"/>
                </a:lnTo>
                <a:lnTo>
                  <a:pt x="911" y="317"/>
                </a:lnTo>
                <a:lnTo>
                  <a:pt x="949" y="306"/>
                </a:lnTo>
                <a:lnTo>
                  <a:pt x="1027" y="275"/>
                </a:lnTo>
                <a:lnTo>
                  <a:pt x="1114" y="233"/>
                </a:lnTo>
                <a:lnTo>
                  <a:pt x="1201" y="190"/>
                </a:lnTo>
                <a:lnTo>
                  <a:pt x="1240" y="169"/>
                </a:lnTo>
                <a:lnTo>
                  <a:pt x="1288" y="148"/>
                </a:lnTo>
                <a:lnTo>
                  <a:pt x="1366" y="116"/>
                </a:lnTo>
                <a:lnTo>
                  <a:pt x="1443" y="85"/>
                </a:lnTo>
                <a:lnTo>
                  <a:pt x="1521" y="64"/>
                </a:lnTo>
                <a:lnTo>
                  <a:pt x="1560" y="53"/>
                </a:lnTo>
                <a:lnTo>
                  <a:pt x="1579" y="53"/>
                </a:lnTo>
                <a:lnTo>
                  <a:pt x="1608" y="42"/>
                </a:lnTo>
                <a:lnTo>
                  <a:pt x="1647" y="32"/>
                </a:lnTo>
                <a:lnTo>
                  <a:pt x="1666" y="32"/>
                </a:lnTo>
                <a:lnTo>
                  <a:pt x="1705" y="21"/>
                </a:lnTo>
                <a:lnTo>
                  <a:pt x="1715" y="21"/>
                </a:lnTo>
                <a:lnTo>
                  <a:pt x="1744" y="11"/>
                </a:lnTo>
                <a:lnTo>
                  <a:pt x="1763" y="11"/>
                </a:lnTo>
                <a:lnTo>
                  <a:pt x="1763" y="11"/>
                </a:lnTo>
              </a:path>
            </a:pathLst>
          </a:custGeom>
          <a:solidFill>
            <a:srgbClr val="CB4350"/>
          </a:solidFill>
          <a:ln w="15875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5" name="Oval 13"/>
          <p:cNvSpPr>
            <a:spLocks noChangeArrowheads="1"/>
          </p:cNvSpPr>
          <p:nvPr/>
        </p:nvSpPr>
        <p:spPr bwMode="auto">
          <a:xfrm>
            <a:off x="3038475" y="3182938"/>
            <a:ext cx="107950" cy="100012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6" name="Oval 14"/>
          <p:cNvSpPr>
            <a:spLocks noChangeArrowheads="1"/>
          </p:cNvSpPr>
          <p:nvPr/>
        </p:nvSpPr>
        <p:spPr bwMode="auto">
          <a:xfrm>
            <a:off x="6977062" y="3719513"/>
            <a:ext cx="168275" cy="200025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8" name="Oval 16"/>
          <p:cNvSpPr>
            <a:spLocks noChangeArrowheads="1"/>
          </p:cNvSpPr>
          <p:nvPr/>
        </p:nvSpPr>
        <p:spPr bwMode="auto">
          <a:xfrm>
            <a:off x="6715125" y="4238625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89" name="Oval 17"/>
          <p:cNvSpPr>
            <a:spLocks noChangeArrowheads="1"/>
          </p:cNvSpPr>
          <p:nvPr/>
        </p:nvSpPr>
        <p:spPr bwMode="auto">
          <a:xfrm>
            <a:off x="7699375" y="489267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1" name="Oval 19"/>
          <p:cNvSpPr>
            <a:spLocks noChangeArrowheads="1"/>
          </p:cNvSpPr>
          <p:nvPr/>
        </p:nvSpPr>
        <p:spPr bwMode="auto">
          <a:xfrm>
            <a:off x="7499350" y="4238625"/>
            <a:ext cx="107950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2" name="Line 20"/>
          <p:cNvSpPr>
            <a:spLocks noChangeShapeType="1"/>
          </p:cNvSpPr>
          <p:nvPr/>
        </p:nvSpPr>
        <p:spPr bwMode="auto">
          <a:xfrm flipH="1">
            <a:off x="6761162" y="3903663"/>
            <a:ext cx="246063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3" name="Line 21"/>
          <p:cNvSpPr>
            <a:spLocks noChangeShapeType="1"/>
          </p:cNvSpPr>
          <p:nvPr/>
        </p:nvSpPr>
        <p:spPr bwMode="auto">
          <a:xfrm>
            <a:off x="7115175" y="3870325"/>
            <a:ext cx="414337" cy="3683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4" name="Line 22"/>
          <p:cNvSpPr>
            <a:spLocks noChangeShapeType="1"/>
          </p:cNvSpPr>
          <p:nvPr/>
        </p:nvSpPr>
        <p:spPr bwMode="auto">
          <a:xfrm>
            <a:off x="6761162" y="4338638"/>
            <a:ext cx="1588" cy="5365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5" name="Line 23"/>
          <p:cNvSpPr>
            <a:spLocks noChangeShapeType="1"/>
          </p:cNvSpPr>
          <p:nvPr/>
        </p:nvSpPr>
        <p:spPr bwMode="auto">
          <a:xfrm>
            <a:off x="7575550" y="4322763"/>
            <a:ext cx="185737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6" name="Line 24"/>
          <p:cNvSpPr>
            <a:spLocks noChangeShapeType="1"/>
          </p:cNvSpPr>
          <p:nvPr/>
        </p:nvSpPr>
        <p:spPr bwMode="auto">
          <a:xfrm flipH="1">
            <a:off x="7283450" y="4338638"/>
            <a:ext cx="231775" cy="5715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7" name="Oval 25"/>
          <p:cNvSpPr>
            <a:spLocks noChangeArrowheads="1"/>
          </p:cNvSpPr>
          <p:nvPr/>
        </p:nvSpPr>
        <p:spPr bwMode="auto">
          <a:xfrm>
            <a:off x="1962150" y="3719513"/>
            <a:ext cx="169862" cy="200025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8" name="Oval 26"/>
          <p:cNvSpPr>
            <a:spLocks noChangeArrowheads="1"/>
          </p:cNvSpPr>
          <p:nvPr/>
        </p:nvSpPr>
        <p:spPr bwMode="auto">
          <a:xfrm>
            <a:off x="1716087" y="489267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299" name="Oval 27"/>
          <p:cNvSpPr>
            <a:spLocks noChangeArrowheads="1"/>
          </p:cNvSpPr>
          <p:nvPr/>
        </p:nvSpPr>
        <p:spPr bwMode="auto">
          <a:xfrm>
            <a:off x="1208087" y="489267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0" name="Oval 28"/>
          <p:cNvSpPr>
            <a:spLocks noChangeArrowheads="1"/>
          </p:cNvSpPr>
          <p:nvPr/>
        </p:nvSpPr>
        <p:spPr bwMode="auto">
          <a:xfrm>
            <a:off x="1516062" y="4238625"/>
            <a:ext cx="107950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1" name="Oval 29"/>
          <p:cNvSpPr>
            <a:spLocks noChangeArrowheads="1"/>
          </p:cNvSpPr>
          <p:nvPr/>
        </p:nvSpPr>
        <p:spPr bwMode="auto">
          <a:xfrm>
            <a:off x="2178050" y="4892675"/>
            <a:ext cx="168275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2" name="Oval 30"/>
          <p:cNvSpPr>
            <a:spLocks noChangeArrowheads="1"/>
          </p:cNvSpPr>
          <p:nvPr/>
        </p:nvSpPr>
        <p:spPr bwMode="auto">
          <a:xfrm>
            <a:off x="2486025" y="4238625"/>
            <a:ext cx="106362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3" name="Line 31"/>
          <p:cNvSpPr>
            <a:spLocks noChangeShapeType="1"/>
          </p:cNvSpPr>
          <p:nvPr/>
        </p:nvSpPr>
        <p:spPr bwMode="auto">
          <a:xfrm flipH="1">
            <a:off x="1577975" y="3886200"/>
            <a:ext cx="384175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4" name="Line 32"/>
          <p:cNvSpPr>
            <a:spLocks noChangeShapeType="1"/>
          </p:cNvSpPr>
          <p:nvPr/>
        </p:nvSpPr>
        <p:spPr bwMode="auto">
          <a:xfrm>
            <a:off x="2100262" y="3886200"/>
            <a:ext cx="415925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5" name="Line 33"/>
          <p:cNvSpPr>
            <a:spLocks noChangeShapeType="1"/>
          </p:cNvSpPr>
          <p:nvPr/>
        </p:nvSpPr>
        <p:spPr bwMode="auto">
          <a:xfrm flipH="1">
            <a:off x="1301750" y="4322763"/>
            <a:ext cx="230187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6" name="Line 34"/>
          <p:cNvSpPr>
            <a:spLocks noChangeShapeType="1"/>
          </p:cNvSpPr>
          <p:nvPr/>
        </p:nvSpPr>
        <p:spPr bwMode="auto">
          <a:xfrm>
            <a:off x="1577975" y="4322763"/>
            <a:ext cx="200025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7" name="Line 35"/>
          <p:cNvSpPr>
            <a:spLocks noChangeShapeType="1"/>
          </p:cNvSpPr>
          <p:nvPr/>
        </p:nvSpPr>
        <p:spPr bwMode="auto">
          <a:xfrm flipH="1">
            <a:off x="2270125" y="4338638"/>
            <a:ext cx="230187" cy="5715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8" name="Oval 36"/>
          <p:cNvSpPr>
            <a:spLocks noChangeArrowheads="1"/>
          </p:cNvSpPr>
          <p:nvPr/>
        </p:nvSpPr>
        <p:spPr bwMode="auto">
          <a:xfrm>
            <a:off x="3484562" y="3719513"/>
            <a:ext cx="169863" cy="200025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09" name="Oval 37"/>
          <p:cNvSpPr>
            <a:spLocks noChangeArrowheads="1"/>
          </p:cNvSpPr>
          <p:nvPr/>
        </p:nvSpPr>
        <p:spPr bwMode="auto">
          <a:xfrm>
            <a:off x="3192462" y="4892675"/>
            <a:ext cx="185738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0" name="Oval 38"/>
          <p:cNvSpPr>
            <a:spLocks noChangeArrowheads="1"/>
          </p:cNvSpPr>
          <p:nvPr/>
        </p:nvSpPr>
        <p:spPr bwMode="auto">
          <a:xfrm>
            <a:off x="2732087" y="4892675"/>
            <a:ext cx="168275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1" name="Oval 39"/>
          <p:cNvSpPr>
            <a:spLocks noChangeArrowheads="1"/>
          </p:cNvSpPr>
          <p:nvPr/>
        </p:nvSpPr>
        <p:spPr bwMode="auto">
          <a:xfrm>
            <a:off x="3238500" y="4238625"/>
            <a:ext cx="92075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2" name="Oval 40"/>
          <p:cNvSpPr>
            <a:spLocks noChangeArrowheads="1"/>
          </p:cNvSpPr>
          <p:nvPr/>
        </p:nvSpPr>
        <p:spPr bwMode="auto">
          <a:xfrm>
            <a:off x="4208462" y="4892675"/>
            <a:ext cx="168275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3" name="Oval 41"/>
          <p:cNvSpPr>
            <a:spLocks noChangeArrowheads="1"/>
          </p:cNvSpPr>
          <p:nvPr/>
        </p:nvSpPr>
        <p:spPr bwMode="auto">
          <a:xfrm>
            <a:off x="3700462" y="489267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4" name="Oval 42"/>
          <p:cNvSpPr>
            <a:spLocks noChangeArrowheads="1"/>
          </p:cNvSpPr>
          <p:nvPr/>
        </p:nvSpPr>
        <p:spPr bwMode="auto">
          <a:xfrm>
            <a:off x="4008437" y="4238625"/>
            <a:ext cx="107950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5" name="Line 43"/>
          <p:cNvSpPr>
            <a:spLocks noChangeShapeType="1"/>
          </p:cNvSpPr>
          <p:nvPr/>
        </p:nvSpPr>
        <p:spPr bwMode="auto">
          <a:xfrm flipH="1">
            <a:off x="3300412" y="3886200"/>
            <a:ext cx="200025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6" name="Line 44"/>
          <p:cNvSpPr>
            <a:spLocks noChangeShapeType="1"/>
          </p:cNvSpPr>
          <p:nvPr/>
        </p:nvSpPr>
        <p:spPr bwMode="auto">
          <a:xfrm>
            <a:off x="3624262" y="3886200"/>
            <a:ext cx="414338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7" name="Line 45"/>
          <p:cNvSpPr>
            <a:spLocks noChangeShapeType="1"/>
          </p:cNvSpPr>
          <p:nvPr/>
        </p:nvSpPr>
        <p:spPr bwMode="auto">
          <a:xfrm>
            <a:off x="3270250" y="4338638"/>
            <a:ext cx="1587" cy="5540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8" name="Line 46"/>
          <p:cNvSpPr>
            <a:spLocks noChangeShapeType="1"/>
          </p:cNvSpPr>
          <p:nvPr/>
        </p:nvSpPr>
        <p:spPr bwMode="auto">
          <a:xfrm>
            <a:off x="4084637" y="4322763"/>
            <a:ext cx="184150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19" name="Line 47"/>
          <p:cNvSpPr>
            <a:spLocks noChangeShapeType="1"/>
          </p:cNvSpPr>
          <p:nvPr/>
        </p:nvSpPr>
        <p:spPr bwMode="auto">
          <a:xfrm flipH="1">
            <a:off x="3792537" y="4338638"/>
            <a:ext cx="230188" cy="5715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20" name="Oval 48"/>
          <p:cNvSpPr>
            <a:spLocks noChangeArrowheads="1"/>
          </p:cNvSpPr>
          <p:nvPr/>
        </p:nvSpPr>
        <p:spPr bwMode="auto">
          <a:xfrm>
            <a:off x="5422900" y="3719513"/>
            <a:ext cx="169862" cy="200025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22" name="Oval 50"/>
          <p:cNvSpPr>
            <a:spLocks noChangeArrowheads="1"/>
          </p:cNvSpPr>
          <p:nvPr/>
        </p:nvSpPr>
        <p:spPr bwMode="auto">
          <a:xfrm>
            <a:off x="4668837" y="489267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23" name="Oval 51"/>
          <p:cNvSpPr>
            <a:spLocks noChangeArrowheads="1"/>
          </p:cNvSpPr>
          <p:nvPr/>
        </p:nvSpPr>
        <p:spPr bwMode="auto">
          <a:xfrm>
            <a:off x="4976812" y="4238625"/>
            <a:ext cx="107950" cy="100013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56"/>
          <p:cNvGrpSpPr>
            <a:grpSpLocks/>
          </p:cNvGrpSpPr>
          <p:nvPr/>
        </p:nvGrpSpPr>
        <p:grpSpPr bwMode="auto">
          <a:xfrm>
            <a:off x="5638800" y="4238625"/>
            <a:ext cx="676275" cy="855663"/>
            <a:chOff x="3549" y="2490"/>
            <a:chExt cx="426" cy="539"/>
          </a:xfrm>
        </p:grpSpPr>
        <p:sp>
          <p:nvSpPr>
            <p:cNvPr id="54325" name="Oval 53"/>
            <p:cNvSpPr>
              <a:spLocks noChangeArrowheads="1"/>
            </p:cNvSpPr>
            <p:nvPr/>
          </p:nvSpPr>
          <p:spPr bwMode="auto">
            <a:xfrm>
              <a:off x="3868" y="2902"/>
              <a:ext cx="107" cy="12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326" name="Oval 54"/>
            <p:cNvSpPr>
              <a:spLocks noChangeArrowheads="1"/>
            </p:cNvSpPr>
            <p:nvPr/>
          </p:nvSpPr>
          <p:spPr bwMode="auto">
            <a:xfrm>
              <a:off x="3549" y="2902"/>
              <a:ext cx="106" cy="127"/>
            </a:xfrm>
            <a:prstGeom prst="ellipse">
              <a:avLst/>
            </a:prstGeom>
            <a:solidFill>
              <a:srgbClr val="FFFFFF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4327" name="Oval 55"/>
            <p:cNvSpPr>
              <a:spLocks noChangeArrowheads="1"/>
            </p:cNvSpPr>
            <p:nvPr/>
          </p:nvSpPr>
          <p:spPr bwMode="auto">
            <a:xfrm>
              <a:off x="3742" y="2490"/>
              <a:ext cx="68" cy="63"/>
            </a:xfrm>
            <a:prstGeom prst="ellipse">
              <a:avLst/>
            </a:prstGeom>
            <a:solidFill>
              <a:srgbClr val="000000"/>
            </a:solidFill>
            <a:ln w="1587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4329" name="Line 57"/>
          <p:cNvSpPr>
            <a:spLocks noChangeShapeType="1"/>
          </p:cNvSpPr>
          <p:nvPr/>
        </p:nvSpPr>
        <p:spPr bwMode="auto">
          <a:xfrm flipH="1">
            <a:off x="5038725" y="3886200"/>
            <a:ext cx="384175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0" name="Line 58"/>
          <p:cNvSpPr>
            <a:spLocks noChangeShapeType="1"/>
          </p:cNvSpPr>
          <p:nvPr/>
        </p:nvSpPr>
        <p:spPr bwMode="auto">
          <a:xfrm>
            <a:off x="5561012" y="3886200"/>
            <a:ext cx="415925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1" name="Line 59"/>
          <p:cNvSpPr>
            <a:spLocks noChangeShapeType="1"/>
          </p:cNvSpPr>
          <p:nvPr/>
        </p:nvSpPr>
        <p:spPr bwMode="auto">
          <a:xfrm flipH="1">
            <a:off x="4760912" y="4322763"/>
            <a:ext cx="231775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2" name="Line 60"/>
          <p:cNvSpPr>
            <a:spLocks noChangeShapeType="1"/>
          </p:cNvSpPr>
          <p:nvPr/>
        </p:nvSpPr>
        <p:spPr bwMode="auto">
          <a:xfrm>
            <a:off x="5038725" y="4322763"/>
            <a:ext cx="200025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3" name="Line 61"/>
          <p:cNvSpPr>
            <a:spLocks noChangeShapeType="1"/>
          </p:cNvSpPr>
          <p:nvPr/>
        </p:nvSpPr>
        <p:spPr bwMode="auto">
          <a:xfrm>
            <a:off x="6022975" y="4322763"/>
            <a:ext cx="184150" cy="5699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4" name="Line 62"/>
          <p:cNvSpPr>
            <a:spLocks noChangeShapeType="1"/>
          </p:cNvSpPr>
          <p:nvPr/>
        </p:nvSpPr>
        <p:spPr bwMode="auto">
          <a:xfrm flipH="1">
            <a:off x="5730875" y="4338638"/>
            <a:ext cx="230187" cy="5715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5" name="Oval 63"/>
          <p:cNvSpPr>
            <a:spLocks noChangeArrowheads="1"/>
          </p:cNvSpPr>
          <p:nvPr/>
        </p:nvSpPr>
        <p:spPr bwMode="auto">
          <a:xfrm>
            <a:off x="4454525" y="2662238"/>
            <a:ext cx="168275" cy="201612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6" name="Oval 64"/>
          <p:cNvSpPr>
            <a:spLocks noChangeArrowheads="1"/>
          </p:cNvSpPr>
          <p:nvPr/>
        </p:nvSpPr>
        <p:spPr bwMode="auto">
          <a:xfrm>
            <a:off x="5945187" y="3182938"/>
            <a:ext cx="107950" cy="100012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7" name="Line 65"/>
          <p:cNvSpPr>
            <a:spLocks noChangeShapeType="1"/>
          </p:cNvSpPr>
          <p:nvPr/>
        </p:nvSpPr>
        <p:spPr bwMode="auto">
          <a:xfrm flipH="1">
            <a:off x="3130550" y="2797175"/>
            <a:ext cx="1323975" cy="4016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8" name="Line 66"/>
          <p:cNvSpPr>
            <a:spLocks noChangeShapeType="1"/>
          </p:cNvSpPr>
          <p:nvPr/>
        </p:nvSpPr>
        <p:spPr bwMode="auto">
          <a:xfrm>
            <a:off x="4608512" y="2797175"/>
            <a:ext cx="1352550" cy="4016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39" name="Line 67"/>
          <p:cNvSpPr>
            <a:spLocks noChangeShapeType="1"/>
          </p:cNvSpPr>
          <p:nvPr/>
        </p:nvSpPr>
        <p:spPr bwMode="auto">
          <a:xfrm>
            <a:off x="3100387" y="3265488"/>
            <a:ext cx="400050" cy="4699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0" name="Line 68"/>
          <p:cNvSpPr>
            <a:spLocks noChangeShapeType="1"/>
          </p:cNvSpPr>
          <p:nvPr/>
        </p:nvSpPr>
        <p:spPr bwMode="auto">
          <a:xfrm flipH="1">
            <a:off x="2100262" y="3249613"/>
            <a:ext cx="938213" cy="5032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1" name="Line 69"/>
          <p:cNvSpPr>
            <a:spLocks noChangeShapeType="1"/>
          </p:cNvSpPr>
          <p:nvPr/>
        </p:nvSpPr>
        <p:spPr bwMode="auto">
          <a:xfrm>
            <a:off x="6022975" y="3249613"/>
            <a:ext cx="968375" cy="5032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2" name="Line 70"/>
          <p:cNvSpPr>
            <a:spLocks noChangeShapeType="1"/>
          </p:cNvSpPr>
          <p:nvPr/>
        </p:nvSpPr>
        <p:spPr bwMode="auto">
          <a:xfrm flipH="1">
            <a:off x="5561012" y="3265488"/>
            <a:ext cx="400050" cy="4873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3" name="Line 71"/>
          <p:cNvSpPr>
            <a:spLocks noChangeShapeType="1"/>
          </p:cNvSpPr>
          <p:nvPr/>
        </p:nvSpPr>
        <p:spPr bwMode="auto">
          <a:xfrm>
            <a:off x="2546350" y="4322763"/>
            <a:ext cx="246062" cy="5873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4" name="Oval 72"/>
          <p:cNvSpPr>
            <a:spLocks noChangeArrowheads="1"/>
          </p:cNvSpPr>
          <p:nvPr/>
        </p:nvSpPr>
        <p:spPr bwMode="auto">
          <a:xfrm>
            <a:off x="1362075" y="596582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5" name="Oval 73"/>
          <p:cNvSpPr>
            <a:spLocks noChangeArrowheads="1"/>
          </p:cNvSpPr>
          <p:nvPr/>
        </p:nvSpPr>
        <p:spPr bwMode="auto">
          <a:xfrm>
            <a:off x="1762125" y="596582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6" name="Oval 74"/>
          <p:cNvSpPr>
            <a:spLocks noChangeArrowheads="1"/>
          </p:cNvSpPr>
          <p:nvPr/>
        </p:nvSpPr>
        <p:spPr bwMode="auto">
          <a:xfrm>
            <a:off x="2162175" y="596582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7" name="Oval 75"/>
          <p:cNvSpPr>
            <a:spLocks noChangeArrowheads="1"/>
          </p:cNvSpPr>
          <p:nvPr/>
        </p:nvSpPr>
        <p:spPr bwMode="auto">
          <a:xfrm>
            <a:off x="2562225" y="5965825"/>
            <a:ext cx="169862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48" name="Oval 76"/>
          <p:cNvSpPr>
            <a:spLocks noChangeArrowheads="1"/>
          </p:cNvSpPr>
          <p:nvPr/>
        </p:nvSpPr>
        <p:spPr bwMode="auto">
          <a:xfrm>
            <a:off x="2962275" y="5965825"/>
            <a:ext cx="168275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0" name="Oval 78"/>
          <p:cNvSpPr>
            <a:spLocks noChangeArrowheads="1"/>
          </p:cNvSpPr>
          <p:nvPr/>
        </p:nvSpPr>
        <p:spPr bwMode="auto">
          <a:xfrm>
            <a:off x="3808412" y="5948363"/>
            <a:ext cx="184150" cy="201612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2" name="Oval 80"/>
          <p:cNvSpPr>
            <a:spLocks noChangeArrowheads="1"/>
          </p:cNvSpPr>
          <p:nvPr/>
        </p:nvSpPr>
        <p:spPr bwMode="auto">
          <a:xfrm>
            <a:off x="4576762" y="5965825"/>
            <a:ext cx="184150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3" name="Oval 81"/>
          <p:cNvSpPr>
            <a:spLocks noChangeArrowheads="1"/>
          </p:cNvSpPr>
          <p:nvPr/>
        </p:nvSpPr>
        <p:spPr bwMode="auto">
          <a:xfrm>
            <a:off x="5006975" y="5965825"/>
            <a:ext cx="185737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5" name="Oval 83"/>
          <p:cNvSpPr>
            <a:spLocks noChangeArrowheads="1"/>
          </p:cNvSpPr>
          <p:nvPr/>
        </p:nvSpPr>
        <p:spPr bwMode="auto">
          <a:xfrm>
            <a:off x="5807075" y="5965825"/>
            <a:ext cx="185737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7" name="Oval 85"/>
          <p:cNvSpPr>
            <a:spLocks noChangeArrowheads="1"/>
          </p:cNvSpPr>
          <p:nvPr/>
        </p:nvSpPr>
        <p:spPr bwMode="auto">
          <a:xfrm>
            <a:off x="7437437" y="596582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8" name="Oval 86"/>
          <p:cNvSpPr>
            <a:spLocks noChangeArrowheads="1"/>
          </p:cNvSpPr>
          <p:nvPr/>
        </p:nvSpPr>
        <p:spPr bwMode="auto">
          <a:xfrm>
            <a:off x="7837487" y="5965825"/>
            <a:ext cx="169863" cy="201613"/>
          </a:xfrm>
          <a:prstGeom prst="ellipse">
            <a:avLst/>
          </a:prstGeom>
          <a:solidFill>
            <a:srgbClr val="FFFFFF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59" name="Oval 87"/>
          <p:cNvSpPr>
            <a:spLocks noChangeArrowheads="1"/>
          </p:cNvSpPr>
          <p:nvPr/>
        </p:nvSpPr>
        <p:spPr bwMode="auto">
          <a:xfrm>
            <a:off x="2178050" y="5446713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0" name="Oval 88"/>
          <p:cNvSpPr>
            <a:spLocks noChangeArrowheads="1"/>
          </p:cNvSpPr>
          <p:nvPr/>
        </p:nvSpPr>
        <p:spPr bwMode="auto">
          <a:xfrm>
            <a:off x="1670050" y="5446713"/>
            <a:ext cx="92075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1" name="Line 89"/>
          <p:cNvSpPr>
            <a:spLocks noChangeShapeType="1"/>
          </p:cNvSpPr>
          <p:nvPr/>
        </p:nvSpPr>
        <p:spPr bwMode="auto">
          <a:xfrm flipH="1">
            <a:off x="1716087" y="5076825"/>
            <a:ext cx="77788" cy="3857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2" name="Line 90"/>
          <p:cNvSpPr>
            <a:spLocks noChangeShapeType="1"/>
          </p:cNvSpPr>
          <p:nvPr/>
        </p:nvSpPr>
        <p:spPr bwMode="auto">
          <a:xfrm flipH="1">
            <a:off x="1454150" y="5546725"/>
            <a:ext cx="246062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3" name="Line 91"/>
          <p:cNvSpPr>
            <a:spLocks noChangeShapeType="1"/>
          </p:cNvSpPr>
          <p:nvPr/>
        </p:nvSpPr>
        <p:spPr bwMode="auto">
          <a:xfrm>
            <a:off x="1731962" y="5546725"/>
            <a:ext cx="107950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4" name="Line 92"/>
          <p:cNvSpPr>
            <a:spLocks noChangeShapeType="1"/>
          </p:cNvSpPr>
          <p:nvPr/>
        </p:nvSpPr>
        <p:spPr bwMode="auto">
          <a:xfrm flipH="1">
            <a:off x="2224087" y="5076825"/>
            <a:ext cx="30163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5" name="Line 93"/>
          <p:cNvSpPr>
            <a:spLocks noChangeShapeType="1"/>
          </p:cNvSpPr>
          <p:nvPr/>
        </p:nvSpPr>
        <p:spPr bwMode="auto">
          <a:xfrm>
            <a:off x="2224087" y="5546725"/>
            <a:ext cx="1588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6" name="Oval 94"/>
          <p:cNvSpPr>
            <a:spLocks noChangeArrowheads="1"/>
          </p:cNvSpPr>
          <p:nvPr/>
        </p:nvSpPr>
        <p:spPr bwMode="auto">
          <a:xfrm>
            <a:off x="2792412" y="5446713"/>
            <a:ext cx="92075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7" name="Line 95"/>
          <p:cNvSpPr>
            <a:spLocks noChangeShapeType="1"/>
          </p:cNvSpPr>
          <p:nvPr/>
        </p:nvSpPr>
        <p:spPr bwMode="auto">
          <a:xfrm>
            <a:off x="2808287" y="5076825"/>
            <a:ext cx="15875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8" name="Line 96"/>
          <p:cNvSpPr>
            <a:spLocks noChangeShapeType="1"/>
          </p:cNvSpPr>
          <p:nvPr/>
        </p:nvSpPr>
        <p:spPr bwMode="auto">
          <a:xfrm flipH="1">
            <a:off x="2654300" y="5529263"/>
            <a:ext cx="153987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69" name="Line 97"/>
          <p:cNvSpPr>
            <a:spLocks noChangeShapeType="1"/>
          </p:cNvSpPr>
          <p:nvPr/>
        </p:nvSpPr>
        <p:spPr bwMode="auto">
          <a:xfrm>
            <a:off x="2854325" y="5529263"/>
            <a:ext cx="153987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0" name="Oval 98"/>
          <p:cNvSpPr>
            <a:spLocks noChangeArrowheads="1"/>
          </p:cNvSpPr>
          <p:nvPr/>
        </p:nvSpPr>
        <p:spPr bwMode="auto">
          <a:xfrm>
            <a:off x="3654425" y="5429250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1" name="Line 99"/>
          <p:cNvSpPr>
            <a:spLocks noChangeShapeType="1"/>
          </p:cNvSpPr>
          <p:nvPr/>
        </p:nvSpPr>
        <p:spPr bwMode="auto">
          <a:xfrm flipH="1">
            <a:off x="3700462" y="5076825"/>
            <a:ext cx="61913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2" name="Line 100"/>
          <p:cNvSpPr>
            <a:spLocks noChangeShapeType="1"/>
          </p:cNvSpPr>
          <p:nvPr/>
        </p:nvSpPr>
        <p:spPr bwMode="auto">
          <a:xfrm flipH="1">
            <a:off x="3470275" y="5495925"/>
            <a:ext cx="214312" cy="4699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3" name="Line 101"/>
          <p:cNvSpPr>
            <a:spLocks noChangeShapeType="1"/>
          </p:cNvSpPr>
          <p:nvPr/>
        </p:nvSpPr>
        <p:spPr bwMode="auto">
          <a:xfrm>
            <a:off x="3716337" y="5513388"/>
            <a:ext cx="153988" cy="4524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4" name="Oval 102"/>
          <p:cNvSpPr>
            <a:spLocks noChangeArrowheads="1"/>
          </p:cNvSpPr>
          <p:nvPr/>
        </p:nvSpPr>
        <p:spPr bwMode="auto">
          <a:xfrm>
            <a:off x="4238625" y="5446713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5" name="Line 103"/>
          <p:cNvSpPr>
            <a:spLocks noChangeShapeType="1"/>
          </p:cNvSpPr>
          <p:nvPr/>
        </p:nvSpPr>
        <p:spPr bwMode="auto">
          <a:xfrm>
            <a:off x="4284662" y="5094288"/>
            <a:ext cx="1588" cy="3349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6" name="Line 104"/>
          <p:cNvSpPr>
            <a:spLocks noChangeShapeType="1"/>
          </p:cNvSpPr>
          <p:nvPr/>
        </p:nvSpPr>
        <p:spPr bwMode="auto">
          <a:xfrm>
            <a:off x="4284662" y="5546725"/>
            <a:ext cx="1588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7" name="Oval 105"/>
          <p:cNvSpPr>
            <a:spLocks noChangeArrowheads="1"/>
          </p:cNvSpPr>
          <p:nvPr/>
        </p:nvSpPr>
        <p:spPr bwMode="auto">
          <a:xfrm>
            <a:off x="4700587" y="5446713"/>
            <a:ext cx="107950" cy="100012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8" name="Line 106"/>
          <p:cNvSpPr>
            <a:spLocks noChangeShapeType="1"/>
          </p:cNvSpPr>
          <p:nvPr/>
        </p:nvSpPr>
        <p:spPr bwMode="auto">
          <a:xfrm>
            <a:off x="4746625" y="5076825"/>
            <a:ext cx="1587" cy="3524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79" name="Line 107"/>
          <p:cNvSpPr>
            <a:spLocks noChangeShapeType="1"/>
          </p:cNvSpPr>
          <p:nvPr/>
        </p:nvSpPr>
        <p:spPr bwMode="auto">
          <a:xfrm flipH="1">
            <a:off x="4668837" y="5529263"/>
            <a:ext cx="46038" cy="4191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0" name="Oval 108"/>
          <p:cNvSpPr>
            <a:spLocks noChangeArrowheads="1"/>
          </p:cNvSpPr>
          <p:nvPr/>
        </p:nvSpPr>
        <p:spPr bwMode="auto">
          <a:xfrm>
            <a:off x="5622925" y="5429250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1" name="Line 109"/>
          <p:cNvSpPr>
            <a:spLocks noChangeShapeType="1"/>
          </p:cNvSpPr>
          <p:nvPr/>
        </p:nvSpPr>
        <p:spPr bwMode="auto">
          <a:xfrm>
            <a:off x="4760912" y="5513388"/>
            <a:ext cx="293688" cy="4524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2" name="Line 110"/>
          <p:cNvSpPr>
            <a:spLocks noChangeShapeType="1"/>
          </p:cNvSpPr>
          <p:nvPr/>
        </p:nvSpPr>
        <p:spPr bwMode="auto">
          <a:xfrm flipH="1">
            <a:off x="5668962" y="5076825"/>
            <a:ext cx="46038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3" name="Line 111"/>
          <p:cNvSpPr>
            <a:spLocks noChangeShapeType="1"/>
          </p:cNvSpPr>
          <p:nvPr/>
        </p:nvSpPr>
        <p:spPr bwMode="auto">
          <a:xfrm flipH="1">
            <a:off x="5514975" y="5529263"/>
            <a:ext cx="138112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4" name="Line 112"/>
          <p:cNvSpPr>
            <a:spLocks noChangeShapeType="1"/>
          </p:cNvSpPr>
          <p:nvPr/>
        </p:nvSpPr>
        <p:spPr bwMode="auto">
          <a:xfrm>
            <a:off x="5684837" y="5529263"/>
            <a:ext cx="200025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5" name="Oval 113"/>
          <p:cNvSpPr>
            <a:spLocks noChangeArrowheads="1"/>
          </p:cNvSpPr>
          <p:nvPr/>
        </p:nvSpPr>
        <p:spPr bwMode="auto">
          <a:xfrm>
            <a:off x="7745412" y="5429250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6" name="Line 114"/>
          <p:cNvSpPr>
            <a:spLocks noChangeShapeType="1"/>
          </p:cNvSpPr>
          <p:nvPr/>
        </p:nvSpPr>
        <p:spPr bwMode="auto">
          <a:xfrm>
            <a:off x="7791450" y="5076825"/>
            <a:ext cx="1587" cy="3698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7" name="Line 115"/>
          <p:cNvSpPr>
            <a:spLocks noChangeShapeType="1"/>
          </p:cNvSpPr>
          <p:nvPr/>
        </p:nvSpPr>
        <p:spPr bwMode="auto">
          <a:xfrm>
            <a:off x="7807325" y="5529263"/>
            <a:ext cx="92075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8" name="Line 116"/>
          <p:cNvSpPr>
            <a:spLocks noChangeShapeType="1"/>
          </p:cNvSpPr>
          <p:nvPr/>
        </p:nvSpPr>
        <p:spPr bwMode="auto">
          <a:xfrm flipH="1">
            <a:off x="7561262" y="5513388"/>
            <a:ext cx="214313" cy="4699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89" name="Oval 117"/>
          <p:cNvSpPr>
            <a:spLocks noChangeArrowheads="1"/>
          </p:cNvSpPr>
          <p:nvPr/>
        </p:nvSpPr>
        <p:spPr bwMode="auto">
          <a:xfrm>
            <a:off x="6176962" y="5446713"/>
            <a:ext cx="107950" cy="117475"/>
          </a:xfrm>
          <a:prstGeom prst="ellipse">
            <a:avLst/>
          </a:prstGeom>
          <a:solidFill>
            <a:srgbClr val="000000"/>
          </a:solidFill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0" name="Line 118"/>
          <p:cNvSpPr>
            <a:spLocks noChangeShapeType="1"/>
          </p:cNvSpPr>
          <p:nvPr/>
        </p:nvSpPr>
        <p:spPr bwMode="auto">
          <a:xfrm>
            <a:off x="6223000" y="5076825"/>
            <a:ext cx="1587" cy="40322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1" name="Line 119"/>
          <p:cNvSpPr>
            <a:spLocks noChangeShapeType="1"/>
          </p:cNvSpPr>
          <p:nvPr/>
        </p:nvSpPr>
        <p:spPr bwMode="auto">
          <a:xfrm>
            <a:off x="6223000" y="5529263"/>
            <a:ext cx="61912" cy="4365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2" name="Line 120"/>
          <p:cNvSpPr>
            <a:spLocks noChangeShapeType="1"/>
          </p:cNvSpPr>
          <p:nvPr/>
        </p:nvSpPr>
        <p:spPr bwMode="auto">
          <a:xfrm>
            <a:off x="1485900" y="6134100"/>
            <a:ext cx="46037" cy="1333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3" name="Line 121"/>
          <p:cNvSpPr>
            <a:spLocks noChangeShapeType="1"/>
          </p:cNvSpPr>
          <p:nvPr/>
        </p:nvSpPr>
        <p:spPr bwMode="auto">
          <a:xfrm>
            <a:off x="1839912" y="6149975"/>
            <a:ext cx="1588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4" name="Line 122"/>
          <p:cNvSpPr>
            <a:spLocks noChangeShapeType="1"/>
          </p:cNvSpPr>
          <p:nvPr/>
        </p:nvSpPr>
        <p:spPr bwMode="auto">
          <a:xfrm flipH="1">
            <a:off x="1285875" y="6116638"/>
            <a:ext cx="92075" cy="1349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5" name="Line 123"/>
          <p:cNvSpPr>
            <a:spLocks noChangeShapeType="1"/>
          </p:cNvSpPr>
          <p:nvPr/>
        </p:nvSpPr>
        <p:spPr bwMode="auto">
          <a:xfrm flipH="1">
            <a:off x="1223962" y="6284913"/>
            <a:ext cx="31750" cy="492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6" name="Line 124"/>
          <p:cNvSpPr>
            <a:spLocks noChangeShapeType="1"/>
          </p:cNvSpPr>
          <p:nvPr/>
        </p:nvSpPr>
        <p:spPr bwMode="auto">
          <a:xfrm flipH="1">
            <a:off x="1162050" y="6384925"/>
            <a:ext cx="31750" cy="508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7" name="Line 125"/>
          <p:cNvSpPr>
            <a:spLocks noChangeShapeType="1"/>
          </p:cNvSpPr>
          <p:nvPr/>
        </p:nvSpPr>
        <p:spPr bwMode="auto">
          <a:xfrm>
            <a:off x="1531937" y="6300788"/>
            <a:ext cx="30163" cy="682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8" name="Line 126"/>
          <p:cNvSpPr>
            <a:spLocks noChangeShapeType="1"/>
          </p:cNvSpPr>
          <p:nvPr/>
        </p:nvSpPr>
        <p:spPr bwMode="auto">
          <a:xfrm>
            <a:off x="1577975" y="6402388"/>
            <a:ext cx="15875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399" name="Line 127"/>
          <p:cNvSpPr>
            <a:spLocks noChangeShapeType="1"/>
          </p:cNvSpPr>
          <p:nvPr/>
        </p:nvSpPr>
        <p:spPr bwMode="auto">
          <a:xfrm>
            <a:off x="1839912" y="6300788"/>
            <a:ext cx="1588" cy="841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0" name="Line 128"/>
          <p:cNvSpPr>
            <a:spLocks noChangeShapeType="1"/>
          </p:cNvSpPr>
          <p:nvPr/>
        </p:nvSpPr>
        <p:spPr bwMode="auto">
          <a:xfrm>
            <a:off x="1839912" y="6435725"/>
            <a:ext cx="14288" cy="841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1" name="Line 129"/>
          <p:cNvSpPr>
            <a:spLocks noChangeShapeType="1"/>
          </p:cNvSpPr>
          <p:nvPr/>
        </p:nvSpPr>
        <p:spPr bwMode="auto">
          <a:xfrm flipH="1">
            <a:off x="2516187" y="6134100"/>
            <a:ext cx="76200" cy="1508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2" name="Line 130"/>
          <p:cNvSpPr>
            <a:spLocks noChangeShapeType="1"/>
          </p:cNvSpPr>
          <p:nvPr/>
        </p:nvSpPr>
        <p:spPr bwMode="auto">
          <a:xfrm>
            <a:off x="2686050" y="6134100"/>
            <a:ext cx="46037" cy="1508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3" name="Line 131"/>
          <p:cNvSpPr>
            <a:spLocks noChangeShapeType="1"/>
          </p:cNvSpPr>
          <p:nvPr/>
        </p:nvSpPr>
        <p:spPr bwMode="auto">
          <a:xfrm>
            <a:off x="2762250" y="6334125"/>
            <a:ext cx="30162" cy="841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4" name="Line 132"/>
          <p:cNvSpPr>
            <a:spLocks noChangeShapeType="1"/>
          </p:cNvSpPr>
          <p:nvPr/>
        </p:nvSpPr>
        <p:spPr bwMode="auto">
          <a:xfrm>
            <a:off x="2808287" y="6484938"/>
            <a:ext cx="30163" cy="508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5" name="Line 133"/>
          <p:cNvSpPr>
            <a:spLocks noChangeShapeType="1"/>
          </p:cNvSpPr>
          <p:nvPr/>
        </p:nvSpPr>
        <p:spPr bwMode="auto">
          <a:xfrm flipH="1">
            <a:off x="2454275" y="6318250"/>
            <a:ext cx="31750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6" name="Line 134"/>
          <p:cNvSpPr>
            <a:spLocks noChangeShapeType="1"/>
          </p:cNvSpPr>
          <p:nvPr/>
        </p:nvSpPr>
        <p:spPr bwMode="auto">
          <a:xfrm flipH="1">
            <a:off x="2392362" y="6435725"/>
            <a:ext cx="47625" cy="1000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7" name="Line 135"/>
          <p:cNvSpPr>
            <a:spLocks noChangeShapeType="1"/>
          </p:cNvSpPr>
          <p:nvPr/>
        </p:nvSpPr>
        <p:spPr bwMode="auto">
          <a:xfrm>
            <a:off x="3038475" y="6149975"/>
            <a:ext cx="15875" cy="1174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8" name="Line 136"/>
          <p:cNvSpPr>
            <a:spLocks noChangeShapeType="1"/>
          </p:cNvSpPr>
          <p:nvPr/>
        </p:nvSpPr>
        <p:spPr bwMode="auto">
          <a:xfrm>
            <a:off x="3054350" y="6351588"/>
            <a:ext cx="1587" cy="841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09" name="Line 137"/>
          <p:cNvSpPr>
            <a:spLocks noChangeShapeType="1"/>
          </p:cNvSpPr>
          <p:nvPr/>
        </p:nvSpPr>
        <p:spPr bwMode="auto">
          <a:xfrm>
            <a:off x="3054350" y="6502400"/>
            <a:ext cx="1587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0" name="Line 138"/>
          <p:cNvSpPr>
            <a:spLocks noChangeShapeType="1"/>
          </p:cNvSpPr>
          <p:nvPr/>
        </p:nvSpPr>
        <p:spPr bwMode="auto">
          <a:xfrm flipH="1">
            <a:off x="3792537" y="6134100"/>
            <a:ext cx="61913" cy="1333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1" name="Line 139"/>
          <p:cNvSpPr>
            <a:spLocks noChangeShapeType="1"/>
          </p:cNvSpPr>
          <p:nvPr/>
        </p:nvSpPr>
        <p:spPr bwMode="auto">
          <a:xfrm flipH="1">
            <a:off x="3746500" y="6318250"/>
            <a:ext cx="30162" cy="841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2" name="Line 140"/>
          <p:cNvSpPr>
            <a:spLocks noChangeShapeType="1"/>
          </p:cNvSpPr>
          <p:nvPr/>
        </p:nvSpPr>
        <p:spPr bwMode="auto">
          <a:xfrm flipH="1">
            <a:off x="3670300" y="6451600"/>
            <a:ext cx="46037" cy="841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3" name="Line 141"/>
          <p:cNvSpPr>
            <a:spLocks noChangeShapeType="1"/>
          </p:cNvSpPr>
          <p:nvPr/>
        </p:nvSpPr>
        <p:spPr bwMode="auto">
          <a:xfrm>
            <a:off x="3930650" y="6134100"/>
            <a:ext cx="61912" cy="1174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4" name="Line 142"/>
          <p:cNvSpPr>
            <a:spLocks noChangeShapeType="1"/>
          </p:cNvSpPr>
          <p:nvPr/>
        </p:nvSpPr>
        <p:spPr bwMode="auto">
          <a:xfrm>
            <a:off x="4022725" y="6300788"/>
            <a:ext cx="31750" cy="682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5" name="Line 143"/>
          <p:cNvSpPr>
            <a:spLocks noChangeShapeType="1"/>
          </p:cNvSpPr>
          <p:nvPr/>
        </p:nvSpPr>
        <p:spPr bwMode="auto">
          <a:xfrm>
            <a:off x="4084637" y="6435725"/>
            <a:ext cx="31750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6" name="Line 144"/>
          <p:cNvSpPr>
            <a:spLocks noChangeShapeType="1"/>
          </p:cNvSpPr>
          <p:nvPr/>
        </p:nvSpPr>
        <p:spPr bwMode="auto">
          <a:xfrm>
            <a:off x="4654550" y="6149975"/>
            <a:ext cx="1587" cy="13493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7" name="Line 145"/>
          <p:cNvSpPr>
            <a:spLocks noChangeShapeType="1"/>
          </p:cNvSpPr>
          <p:nvPr/>
        </p:nvSpPr>
        <p:spPr bwMode="auto">
          <a:xfrm>
            <a:off x="4654550" y="6334125"/>
            <a:ext cx="1587" cy="6826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8" name="Line 146"/>
          <p:cNvSpPr>
            <a:spLocks noChangeShapeType="1"/>
          </p:cNvSpPr>
          <p:nvPr/>
        </p:nvSpPr>
        <p:spPr bwMode="auto">
          <a:xfrm>
            <a:off x="4654550" y="6469063"/>
            <a:ext cx="1587" cy="1000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19" name="Line 147"/>
          <p:cNvSpPr>
            <a:spLocks noChangeShapeType="1"/>
          </p:cNvSpPr>
          <p:nvPr/>
        </p:nvSpPr>
        <p:spPr bwMode="auto">
          <a:xfrm flipH="1">
            <a:off x="5038725" y="6149975"/>
            <a:ext cx="30162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0" name="Line 148"/>
          <p:cNvSpPr>
            <a:spLocks noChangeShapeType="1"/>
          </p:cNvSpPr>
          <p:nvPr/>
        </p:nvSpPr>
        <p:spPr bwMode="auto">
          <a:xfrm flipH="1">
            <a:off x="4992687" y="6284913"/>
            <a:ext cx="30163" cy="841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1" name="Line 149"/>
          <p:cNvSpPr>
            <a:spLocks noChangeShapeType="1"/>
          </p:cNvSpPr>
          <p:nvPr/>
        </p:nvSpPr>
        <p:spPr bwMode="auto">
          <a:xfrm flipH="1">
            <a:off x="4946650" y="6435725"/>
            <a:ext cx="30162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2" name="Line 150"/>
          <p:cNvSpPr>
            <a:spLocks noChangeShapeType="1"/>
          </p:cNvSpPr>
          <p:nvPr/>
        </p:nvSpPr>
        <p:spPr bwMode="auto">
          <a:xfrm>
            <a:off x="5130800" y="6134100"/>
            <a:ext cx="61912" cy="1000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3" name="Line 151"/>
          <p:cNvSpPr>
            <a:spLocks noChangeShapeType="1"/>
          </p:cNvSpPr>
          <p:nvPr/>
        </p:nvSpPr>
        <p:spPr bwMode="auto">
          <a:xfrm>
            <a:off x="5222875" y="6284913"/>
            <a:ext cx="31750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4" name="Line 152"/>
          <p:cNvSpPr>
            <a:spLocks noChangeShapeType="1"/>
          </p:cNvSpPr>
          <p:nvPr/>
        </p:nvSpPr>
        <p:spPr bwMode="auto">
          <a:xfrm>
            <a:off x="5268912" y="6418263"/>
            <a:ext cx="46038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5" name="Line 153"/>
          <p:cNvSpPr>
            <a:spLocks noChangeShapeType="1"/>
          </p:cNvSpPr>
          <p:nvPr/>
        </p:nvSpPr>
        <p:spPr bwMode="auto">
          <a:xfrm>
            <a:off x="5884862" y="6149975"/>
            <a:ext cx="1588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6" name="Line 154"/>
          <p:cNvSpPr>
            <a:spLocks noChangeShapeType="1"/>
          </p:cNvSpPr>
          <p:nvPr/>
        </p:nvSpPr>
        <p:spPr bwMode="auto">
          <a:xfrm>
            <a:off x="5899150" y="6318250"/>
            <a:ext cx="1587" cy="66675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7" name="Line 155"/>
          <p:cNvSpPr>
            <a:spLocks noChangeShapeType="1"/>
          </p:cNvSpPr>
          <p:nvPr/>
        </p:nvSpPr>
        <p:spPr bwMode="auto">
          <a:xfrm>
            <a:off x="5899150" y="6418263"/>
            <a:ext cx="1587" cy="841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8" name="Line 156"/>
          <p:cNvSpPr>
            <a:spLocks noChangeShapeType="1"/>
          </p:cNvSpPr>
          <p:nvPr/>
        </p:nvSpPr>
        <p:spPr bwMode="auto">
          <a:xfrm>
            <a:off x="7974012" y="6146800"/>
            <a:ext cx="92075" cy="1333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29" name="Line 157"/>
          <p:cNvSpPr>
            <a:spLocks noChangeShapeType="1"/>
          </p:cNvSpPr>
          <p:nvPr/>
        </p:nvSpPr>
        <p:spPr bwMode="auto">
          <a:xfrm>
            <a:off x="8099425" y="6338888"/>
            <a:ext cx="47625" cy="508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0" name="Line 158"/>
          <p:cNvSpPr>
            <a:spLocks noChangeShapeType="1"/>
          </p:cNvSpPr>
          <p:nvPr/>
        </p:nvSpPr>
        <p:spPr bwMode="auto">
          <a:xfrm>
            <a:off x="8154987" y="6442075"/>
            <a:ext cx="31750" cy="508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1" name="Line 159"/>
          <p:cNvSpPr>
            <a:spLocks noChangeShapeType="1"/>
          </p:cNvSpPr>
          <p:nvPr/>
        </p:nvSpPr>
        <p:spPr bwMode="auto">
          <a:xfrm flipH="1">
            <a:off x="7821612" y="6134100"/>
            <a:ext cx="47625" cy="166688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2" name="Line 160"/>
          <p:cNvSpPr>
            <a:spLocks noChangeShapeType="1"/>
          </p:cNvSpPr>
          <p:nvPr/>
        </p:nvSpPr>
        <p:spPr bwMode="auto">
          <a:xfrm flipH="1">
            <a:off x="7791450" y="6351588"/>
            <a:ext cx="30162" cy="1000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3" name="Line 161"/>
          <p:cNvSpPr>
            <a:spLocks noChangeShapeType="1"/>
          </p:cNvSpPr>
          <p:nvPr/>
        </p:nvSpPr>
        <p:spPr bwMode="auto">
          <a:xfrm flipH="1">
            <a:off x="7761287" y="6484938"/>
            <a:ext cx="30163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4" name="Line 162"/>
          <p:cNvSpPr>
            <a:spLocks noChangeShapeType="1"/>
          </p:cNvSpPr>
          <p:nvPr/>
        </p:nvSpPr>
        <p:spPr bwMode="auto">
          <a:xfrm>
            <a:off x="7545387" y="6149975"/>
            <a:ext cx="30163" cy="10160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5" name="Line 163"/>
          <p:cNvSpPr>
            <a:spLocks noChangeShapeType="1"/>
          </p:cNvSpPr>
          <p:nvPr/>
        </p:nvSpPr>
        <p:spPr bwMode="auto">
          <a:xfrm>
            <a:off x="7591425" y="6284913"/>
            <a:ext cx="31750" cy="10001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6" name="Line 164"/>
          <p:cNvSpPr>
            <a:spLocks noChangeShapeType="1"/>
          </p:cNvSpPr>
          <p:nvPr/>
        </p:nvSpPr>
        <p:spPr bwMode="auto">
          <a:xfrm>
            <a:off x="7637462" y="6435725"/>
            <a:ext cx="31750" cy="49213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7" name="Line 165"/>
          <p:cNvSpPr>
            <a:spLocks noChangeShapeType="1"/>
          </p:cNvSpPr>
          <p:nvPr/>
        </p:nvSpPr>
        <p:spPr bwMode="auto">
          <a:xfrm flipH="1">
            <a:off x="7407275" y="6116638"/>
            <a:ext cx="46037" cy="134937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8" name="Line 166"/>
          <p:cNvSpPr>
            <a:spLocks noChangeShapeType="1"/>
          </p:cNvSpPr>
          <p:nvPr/>
        </p:nvSpPr>
        <p:spPr bwMode="auto">
          <a:xfrm flipH="1">
            <a:off x="7377112" y="6300788"/>
            <a:ext cx="30163" cy="68262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39" name="Line 167"/>
          <p:cNvSpPr>
            <a:spLocks noChangeShapeType="1"/>
          </p:cNvSpPr>
          <p:nvPr/>
        </p:nvSpPr>
        <p:spPr bwMode="auto">
          <a:xfrm flipH="1">
            <a:off x="7345362" y="6402388"/>
            <a:ext cx="31750" cy="82550"/>
          </a:xfrm>
          <a:prstGeom prst="line">
            <a:avLst/>
          </a:prstGeom>
          <a:noFill/>
          <a:ln w="15875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4444" name="Rectangle 172"/>
          <p:cNvSpPr>
            <a:spLocks noChangeArrowheads="1"/>
          </p:cNvSpPr>
          <p:nvPr/>
        </p:nvSpPr>
        <p:spPr bwMode="auto">
          <a:xfrm>
            <a:off x="2193925" y="5965825"/>
            <a:ext cx="101600" cy="198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300" b="1" baseline="0">
                <a:solidFill>
                  <a:srgbClr val="000000"/>
                </a:solidFill>
                <a:latin typeface="Helvetica" charset="0"/>
              </a:rPr>
              <a:t>T</a:t>
            </a:r>
            <a:endParaRPr lang="en-US"/>
          </a:p>
        </p:txBody>
      </p:sp>
      <p:sp>
        <p:nvSpPr>
          <p:cNvPr id="54445" name="Rectangle 173"/>
          <p:cNvSpPr>
            <a:spLocks noChangeArrowheads="1"/>
          </p:cNvSpPr>
          <p:nvPr/>
        </p:nvSpPr>
        <p:spPr bwMode="auto">
          <a:xfrm>
            <a:off x="1239837" y="4910138"/>
            <a:ext cx="101600" cy="198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300" b="1" baseline="0">
                <a:solidFill>
                  <a:srgbClr val="000000"/>
                </a:solidFill>
                <a:latin typeface="Helvetica" charset="0"/>
              </a:rPr>
              <a:t>T</a:t>
            </a:r>
            <a:endParaRPr lang="en-US"/>
          </a:p>
        </p:txBody>
      </p:sp>
      <p:sp>
        <p:nvSpPr>
          <p:cNvPr id="54446" name="Rectangle 174"/>
          <p:cNvSpPr>
            <a:spLocks noChangeArrowheads="1"/>
          </p:cNvSpPr>
          <p:nvPr/>
        </p:nvSpPr>
        <p:spPr bwMode="auto">
          <a:xfrm>
            <a:off x="3238500" y="4892675"/>
            <a:ext cx="101600" cy="1984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r>
              <a:rPr lang="en-US" sz="1300" b="1" baseline="0">
                <a:solidFill>
                  <a:srgbClr val="000000"/>
                </a:solidFill>
                <a:latin typeface="Helvetica" charset="0"/>
              </a:rPr>
              <a:t>T</a:t>
            </a:r>
            <a:endParaRPr lang="en-US"/>
          </a:p>
        </p:txBody>
      </p:sp>
      <p:grpSp>
        <p:nvGrpSpPr>
          <p:cNvPr id="3" name="Group 180"/>
          <p:cNvGrpSpPr>
            <a:grpSpLocks/>
          </p:cNvGrpSpPr>
          <p:nvPr/>
        </p:nvGrpSpPr>
        <p:grpSpPr bwMode="auto">
          <a:xfrm>
            <a:off x="7142162" y="4883150"/>
            <a:ext cx="254000" cy="292100"/>
            <a:chOff x="4504" y="2916"/>
            <a:chExt cx="160" cy="184"/>
          </a:xfrm>
        </p:grpSpPr>
        <p:sp>
          <p:nvSpPr>
            <p:cNvPr id="54451" name="Rectangle 179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49" name="Rectangle 177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sp>
        <p:nvSpPr>
          <p:cNvPr id="54278" name="Rectangle 6"/>
          <p:cNvSpPr>
            <a:spLocks noChangeArrowheads="1"/>
          </p:cNvSpPr>
          <p:nvPr/>
        </p:nvSpPr>
        <p:spPr bwMode="auto">
          <a:xfrm>
            <a:off x="6886575" y="2481263"/>
            <a:ext cx="23812" cy="21748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graphicFrame>
        <p:nvGraphicFramePr>
          <p:cNvPr id="54279" name="Object 7"/>
          <p:cNvGraphicFramePr>
            <a:graphicFrameLocks/>
          </p:cNvGraphicFramePr>
          <p:nvPr/>
        </p:nvGraphicFramePr>
        <p:xfrm>
          <a:off x="4465637" y="2187575"/>
          <a:ext cx="392113" cy="54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5" name="Equation" r:id="rId7" imgW="165100" imgH="228600" progId="Equation.3">
                  <p:embed/>
                </p:oleObj>
              </mc:Choice>
              <mc:Fallback>
                <p:oleObj name="Equation" r:id="rId7" imgW="165100" imgH="228600" progId="Equation.3">
                  <p:embed/>
                  <p:pic>
                    <p:nvPicPr>
                      <p:cNvPr id="0" name="Picture 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65637" y="2187575"/>
                        <a:ext cx="392113" cy="5429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80" name="Object 8"/>
          <p:cNvGraphicFramePr>
            <a:graphicFrameLocks/>
          </p:cNvGraphicFramePr>
          <p:nvPr/>
        </p:nvGraphicFramePr>
        <p:xfrm>
          <a:off x="6500812" y="3074988"/>
          <a:ext cx="2047875" cy="631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6" name="Equation" r:id="rId9" imgW="838200" imgH="241300" progId="Equation.3">
                  <p:embed/>
                </p:oleObj>
              </mc:Choice>
              <mc:Fallback>
                <p:oleObj name="Equation" r:id="rId9" imgW="838200" imgH="241300" progId="Equation.3">
                  <p:embed/>
                  <p:pic>
                    <p:nvPicPr>
                      <p:cNvPr id="0" name="Picture 4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00812" y="3074988"/>
                        <a:ext cx="2047875" cy="631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4281" name="Object 9"/>
          <p:cNvGraphicFramePr>
            <a:graphicFrameLocks/>
          </p:cNvGraphicFramePr>
          <p:nvPr/>
        </p:nvGraphicFramePr>
        <p:xfrm>
          <a:off x="7305675" y="3527425"/>
          <a:ext cx="581025" cy="49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0957" name="Equation" r:id="rId11" imgW="241300" imgH="190500" progId="Equation.3">
                  <p:embed/>
                </p:oleObj>
              </mc:Choice>
              <mc:Fallback>
                <p:oleObj name="Equation" r:id="rId11" imgW="241300" imgH="190500" progId="Equation.3">
                  <p:embed/>
                  <p:pic>
                    <p:nvPicPr>
                      <p:cNvPr id="0" name="Picture 5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305675" y="3527425"/>
                        <a:ext cx="581025" cy="498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181"/>
          <p:cNvGrpSpPr>
            <a:grpSpLocks/>
          </p:cNvGrpSpPr>
          <p:nvPr/>
        </p:nvGrpSpPr>
        <p:grpSpPr bwMode="auto">
          <a:xfrm>
            <a:off x="6634162" y="4883150"/>
            <a:ext cx="254000" cy="292100"/>
            <a:chOff x="4504" y="2916"/>
            <a:chExt cx="160" cy="184"/>
          </a:xfrm>
        </p:grpSpPr>
        <p:sp>
          <p:nvSpPr>
            <p:cNvPr id="54454" name="Rectangle 182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55" name="Rectangle 183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5" name="Group 184"/>
          <p:cNvGrpSpPr>
            <a:grpSpLocks/>
          </p:cNvGrpSpPr>
          <p:nvPr/>
        </p:nvGrpSpPr>
        <p:grpSpPr bwMode="auto">
          <a:xfrm>
            <a:off x="6164262" y="5962650"/>
            <a:ext cx="254000" cy="292100"/>
            <a:chOff x="4504" y="2916"/>
            <a:chExt cx="160" cy="184"/>
          </a:xfrm>
        </p:grpSpPr>
        <p:sp>
          <p:nvSpPr>
            <p:cNvPr id="54457" name="Rectangle 185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58" name="Rectangle 186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6" name="Group 187"/>
          <p:cNvGrpSpPr>
            <a:grpSpLocks/>
          </p:cNvGrpSpPr>
          <p:nvPr/>
        </p:nvGrpSpPr>
        <p:grpSpPr bwMode="auto">
          <a:xfrm>
            <a:off x="5383212" y="5949950"/>
            <a:ext cx="254000" cy="292100"/>
            <a:chOff x="4504" y="2916"/>
            <a:chExt cx="160" cy="184"/>
          </a:xfrm>
        </p:grpSpPr>
        <p:sp>
          <p:nvSpPr>
            <p:cNvPr id="54460" name="Rectangle 188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61" name="Rectangle 189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7" name="Group 190"/>
          <p:cNvGrpSpPr>
            <a:grpSpLocks/>
          </p:cNvGrpSpPr>
          <p:nvPr/>
        </p:nvGrpSpPr>
        <p:grpSpPr bwMode="auto">
          <a:xfrm>
            <a:off x="5110162" y="4876800"/>
            <a:ext cx="254000" cy="292100"/>
            <a:chOff x="4504" y="2916"/>
            <a:chExt cx="160" cy="184"/>
          </a:xfrm>
        </p:grpSpPr>
        <p:sp>
          <p:nvSpPr>
            <p:cNvPr id="54463" name="Rectangle 191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64" name="Rectangle 192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8" name="Group 193"/>
          <p:cNvGrpSpPr>
            <a:grpSpLocks/>
          </p:cNvGrpSpPr>
          <p:nvPr/>
        </p:nvGrpSpPr>
        <p:grpSpPr bwMode="auto">
          <a:xfrm>
            <a:off x="4164012" y="5930900"/>
            <a:ext cx="254000" cy="292100"/>
            <a:chOff x="4504" y="2916"/>
            <a:chExt cx="160" cy="184"/>
          </a:xfrm>
        </p:grpSpPr>
        <p:sp>
          <p:nvSpPr>
            <p:cNvPr id="54466" name="Rectangle 194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67" name="Rectangle 195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9" name="Group 196"/>
          <p:cNvGrpSpPr>
            <a:grpSpLocks/>
          </p:cNvGrpSpPr>
          <p:nvPr/>
        </p:nvGrpSpPr>
        <p:grpSpPr bwMode="auto">
          <a:xfrm>
            <a:off x="3344862" y="5943600"/>
            <a:ext cx="254000" cy="292100"/>
            <a:chOff x="4504" y="2916"/>
            <a:chExt cx="160" cy="184"/>
          </a:xfrm>
        </p:grpSpPr>
        <p:sp>
          <p:nvSpPr>
            <p:cNvPr id="54469" name="Rectangle 197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70" name="Rectangle 198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0" name="Group 199"/>
          <p:cNvGrpSpPr>
            <a:grpSpLocks/>
          </p:cNvGrpSpPr>
          <p:nvPr/>
        </p:nvGrpSpPr>
        <p:grpSpPr bwMode="auto">
          <a:xfrm>
            <a:off x="3148012" y="4857750"/>
            <a:ext cx="254000" cy="292100"/>
            <a:chOff x="4504" y="2916"/>
            <a:chExt cx="160" cy="184"/>
          </a:xfrm>
        </p:grpSpPr>
        <p:sp>
          <p:nvSpPr>
            <p:cNvPr id="54472" name="Rectangle 200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73" name="Rectangle 201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1" name="Group 202"/>
          <p:cNvGrpSpPr>
            <a:grpSpLocks/>
          </p:cNvGrpSpPr>
          <p:nvPr/>
        </p:nvGrpSpPr>
        <p:grpSpPr bwMode="auto">
          <a:xfrm>
            <a:off x="2106612" y="5949950"/>
            <a:ext cx="254000" cy="292100"/>
            <a:chOff x="4504" y="2916"/>
            <a:chExt cx="160" cy="184"/>
          </a:xfrm>
        </p:grpSpPr>
        <p:sp>
          <p:nvSpPr>
            <p:cNvPr id="54475" name="Rectangle 203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76" name="Rectangle 204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2" name="Group 205"/>
          <p:cNvGrpSpPr>
            <a:grpSpLocks/>
          </p:cNvGrpSpPr>
          <p:nvPr/>
        </p:nvGrpSpPr>
        <p:grpSpPr bwMode="auto">
          <a:xfrm>
            <a:off x="1166812" y="4851400"/>
            <a:ext cx="254000" cy="292100"/>
            <a:chOff x="4504" y="2916"/>
            <a:chExt cx="160" cy="184"/>
          </a:xfrm>
        </p:grpSpPr>
        <p:sp>
          <p:nvSpPr>
            <p:cNvPr id="54478" name="Rectangle 206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4479" name="Rectangle 207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23E909D-E289-E948-963D-1534FB2792B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376"/>
    </mc:Choice>
    <mc:Fallback>
      <p:transition spd="slow" advTm="1253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 Monte Carlo</a:t>
            </a:r>
          </a:p>
        </p:txBody>
      </p:sp>
      <p:sp>
        <p:nvSpPr>
          <p:cNvPr id="53254" name="Freeform 6"/>
          <p:cNvSpPr>
            <a:spLocks/>
          </p:cNvSpPr>
          <p:nvPr/>
        </p:nvSpPr>
        <p:spPr bwMode="auto">
          <a:xfrm>
            <a:off x="4189413" y="2898775"/>
            <a:ext cx="2147887" cy="3398837"/>
          </a:xfrm>
          <a:custGeom>
            <a:avLst/>
            <a:gdLst/>
            <a:ahLst/>
            <a:cxnLst>
              <a:cxn ang="0">
                <a:pos x="188" y="0"/>
              </a:cxn>
              <a:cxn ang="0">
                <a:pos x="404" y="66"/>
              </a:cxn>
              <a:cxn ang="0">
                <a:pos x="695" y="160"/>
              </a:cxn>
              <a:cxn ang="0">
                <a:pos x="827" y="198"/>
              </a:cxn>
              <a:cxn ang="0">
                <a:pos x="921" y="255"/>
              </a:cxn>
              <a:cxn ang="0">
                <a:pos x="1156" y="292"/>
              </a:cxn>
              <a:cxn ang="0">
                <a:pos x="1240" y="377"/>
              </a:cxn>
              <a:cxn ang="0">
                <a:pos x="1118" y="556"/>
              </a:cxn>
              <a:cxn ang="0">
                <a:pos x="1052" y="660"/>
              </a:cxn>
              <a:cxn ang="0">
                <a:pos x="986" y="745"/>
              </a:cxn>
              <a:cxn ang="0">
                <a:pos x="1221" y="1028"/>
              </a:cxn>
              <a:cxn ang="0">
                <a:pos x="1306" y="1245"/>
              </a:cxn>
              <a:cxn ang="0">
                <a:pos x="1353" y="1462"/>
              </a:cxn>
              <a:cxn ang="0">
                <a:pos x="1353" y="1924"/>
              </a:cxn>
              <a:cxn ang="0">
                <a:pos x="1353" y="2075"/>
              </a:cxn>
              <a:cxn ang="0">
                <a:pos x="1221" y="2141"/>
              </a:cxn>
              <a:cxn ang="0">
                <a:pos x="1137" y="2037"/>
              </a:cxn>
              <a:cxn ang="0">
                <a:pos x="1099" y="1321"/>
              </a:cxn>
              <a:cxn ang="0">
                <a:pos x="958" y="1056"/>
              </a:cxn>
              <a:cxn ang="0">
                <a:pos x="752" y="915"/>
              </a:cxn>
              <a:cxn ang="0">
                <a:pos x="601" y="755"/>
              </a:cxn>
              <a:cxn ang="0">
                <a:pos x="620" y="660"/>
              </a:cxn>
              <a:cxn ang="0">
                <a:pos x="799" y="472"/>
              </a:cxn>
              <a:cxn ang="0">
                <a:pos x="517" y="377"/>
              </a:cxn>
              <a:cxn ang="0">
                <a:pos x="272" y="292"/>
              </a:cxn>
              <a:cxn ang="0">
                <a:pos x="38" y="226"/>
              </a:cxn>
              <a:cxn ang="0">
                <a:pos x="0" y="75"/>
              </a:cxn>
              <a:cxn ang="0">
                <a:pos x="150" y="9"/>
              </a:cxn>
              <a:cxn ang="0">
                <a:pos x="179" y="9"/>
              </a:cxn>
            </a:cxnLst>
            <a:rect l="0" t="0" r="r" b="b"/>
            <a:pathLst>
              <a:path w="1353" h="2141">
                <a:moveTo>
                  <a:pt x="188" y="0"/>
                </a:moveTo>
                <a:lnTo>
                  <a:pt x="404" y="66"/>
                </a:lnTo>
                <a:lnTo>
                  <a:pt x="695" y="160"/>
                </a:lnTo>
                <a:lnTo>
                  <a:pt x="827" y="198"/>
                </a:lnTo>
                <a:lnTo>
                  <a:pt x="921" y="255"/>
                </a:lnTo>
                <a:lnTo>
                  <a:pt x="1156" y="292"/>
                </a:lnTo>
                <a:lnTo>
                  <a:pt x="1240" y="377"/>
                </a:lnTo>
                <a:lnTo>
                  <a:pt x="1118" y="556"/>
                </a:lnTo>
                <a:lnTo>
                  <a:pt x="1052" y="660"/>
                </a:lnTo>
                <a:lnTo>
                  <a:pt x="986" y="745"/>
                </a:lnTo>
                <a:lnTo>
                  <a:pt x="1221" y="1028"/>
                </a:lnTo>
                <a:lnTo>
                  <a:pt x="1306" y="1245"/>
                </a:lnTo>
                <a:lnTo>
                  <a:pt x="1353" y="1462"/>
                </a:lnTo>
                <a:lnTo>
                  <a:pt x="1353" y="1924"/>
                </a:lnTo>
                <a:lnTo>
                  <a:pt x="1353" y="2075"/>
                </a:lnTo>
                <a:lnTo>
                  <a:pt x="1221" y="2141"/>
                </a:lnTo>
                <a:lnTo>
                  <a:pt x="1137" y="2037"/>
                </a:lnTo>
                <a:lnTo>
                  <a:pt x="1099" y="1321"/>
                </a:lnTo>
                <a:lnTo>
                  <a:pt x="958" y="1056"/>
                </a:lnTo>
                <a:lnTo>
                  <a:pt x="752" y="915"/>
                </a:lnTo>
                <a:lnTo>
                  <a:pt x="601" y="755"/>
                </a:lnTo>
                <a:lnTo>
                  <a:pt x="620" y="660"/>
                </a:lnTo>
                <a:lnTo>
                  <a:pt x="799" y="472"/>
                </a:lnTo>
                <a:lnTo>
                  <a:pt x="517" y="377"/>
                </a:lnTo>
                <a:lnTo>
                  <a:pt x="272" y="292"/>
                </a:lnTo>
                <a:lnTo>
                  <a:pt x="38" y="226"/>
                </a:lnTo>
                <a:lnTo>
                  <a:pt x="0" y="75"/>
                </a:lnTo>
                <a:lnTo>
                  <a:pt x="150" y="9"/>
                </a:lnTo>
                <a:lnTo>
                  <a:pt x="179" y="9"/>
                </a:lnTo>
              </a:path>
            </a:pathLst>
          </a:custGeom>
          <a:noFill/>
          <a:ln w="14288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3255" name="Freeform 7"/>
          <p:cNvSpPr>
            <a:spLocks/>
          </p:cNvSpPr>
          <p:nvPr/>
        </p:nvSpPr>
        <p:spPr bwMode="auto">
          <a:xfrm>
            <a:off x="4219575" y="2898775"/>
            <a:ext cx="2117725" cy="3368675"/>
          </a:xfrm>
          <a:custGeom>
            <a:avLst/>
            <a:gdLst/>
            <a:ahLst/>
            <a:cxnLst>
              <a:cxn ang="0">
                <a:pos x="413" y="75"/>
              </a:cxn>
              <a:cxn ang="0">
                <a:pos x="582" y="132"/>
              </a:cxn>
              <a:cxn ang="0">
                <a:pos x="686" y="160"/>
              </a:cxn>
              <a:cxn ang="0">
                <a:pos x="780" y="189"/>
              </a:cxn>
              <a:cxn ang="0">
                <a:pos x="892" y="245"/>
              </a:cxn>
              <a:cxn ang="0">
                <a:pos x="1024" y="273"/>
              </a:cxn>
              <a:cxn ang="0">
                <a:pos x="1127" y="302"/>
              </a:cxn>
              <a:cxn ang="0">
                <a:pos x="1174" y="330"/>
              </a:cxn>
              <a:cxn ang="0">
                <a:pos x="1193" y="377"/>
              </a:cxn>
              <a:cxn ang="0">
                <a:pos x="1165" y="443"/>
              </a:cxn>
              <a:cxn ang="0">
                <a:pos x="1090" y="566"/>
              </a:cxn>
              <a:cxn ang="0">
                <a:pos x="1014" y="679"/>
              </a:cxn>
              <a:cxn ang="0">
                <a:pos x="996" y="745"/>
              </a:cxn>
              <a:cxn ang="0">
                <a:pos x="1043" y="839"/>
              </a:cxn>
              <a:cxn ang="0">
                <a:pos x="1127" y="943"/>
              </a:cxn>
              <a:cxn ang="0">
                <a:pos x="1212" y="1066"/>
              </a:cxn>
              <a:cxn ang="0">
                <a:pos x="1249" y="1160"/>
              </a:cxn>
              <a:cxn ang="0">
                <a:pos x="1306" y="1349"/>
              </a:cxn>
              <a:cxn ang="0">
                <a:pos x="1324" y="1462"/>
              </a:cxn>
              <a:cxn ang="0">
                <a:pos x="1334" y="1660"/>
              </a:cxn>
              <a:cxn ang="0">
                <a:pos x="1334" y="1820"/>
              </a:cxn>
              <a:cxn ang="0">
                <a:pos x="1334" y="1962"/>
              </a:cxn>
              <a:cxn ang="0">
                <a:pos x="1324" y="2056"/>
              </a:cxn>
              <a:cxn ang="0">
                <a:pos x="1259" y="2113"/>
              </a:cxn>
              <a:cxn ang="0">
                <a:pos x="1193" y="2113"/>
              </a:cxn>
              <a:cxn ang="0">
                <a:pos x="1155" y="2085"/>
              </a:cxn>
              <a:cxn ang="0">
                <a:pos x="1137" y="2047"/>
              </a:cxn>
              <a:cxn ang="0">
                <a:pos x="1127" y="1981"/>
              </a:cxn>
              <a:cxn ang="0">
                <a:pos x="1108" y="1849"/>
              </a:cxn>
              <a:cxn ang="0">
                <a:pos x="1099" y="1698"/>
              </a:cxn>
              <a:cxn ang="0">
                <a:pos x="1080" y="1471"/>
              </a:cxn>
              <a:cxn ang="0">
                <a:pos x="1033" y="1245"/>
              </a:cxn>
              <a:cxn ang="0">
                <a:pos x="949" y="1094"/>
              </a:cxn>
              <a:cxn ang="0">
                <a:pos x="808" y="962"/>
              </a:cxn>
              <a:cxn ang="0">
                <a:pos x="657" y="830"/>
              </a:cxn>
              <a:cxn ang="0">
                <a:pos x="610" y="773"/>
              </a:cxn>
              <a:cxn ang="0">
                <a:pos x="592" y="717"/>
              </a:cxn>
              <a:cxn ang="0">
                <a:pos x="629" y="632"/>
              </a:cxn>
              <a:cxn ang="0">
                <a:pos x="714" y="528"/>
              </a:cxn>
              <a:cxn ang="0">
                <a:pos x="704" y="453"/>
              </a:cxn>
              <a:cxn ang="0">
                <a:pos x="573" y="405"/>
              </a:cxn>
              <a:cxn ang="0">
                <a:pos x="197" y="273"/>
              </a:cxn>
              <a:cxn ang="0">
                <a:pos x="75" y="236"/>
              </a:cxn>
              <a:cxn ang="0">
                <a:pos x="9" y="170"/>
              </a:cxn>
              <a:cxn ang="0">
                <a:pos x="0" y="132"/>
              </a:cxn>
              <a:cxn ang="0">
                <a:pos x="19" y="56"/>
              </a:cxn>
              <a:cxn ang="0">
                <a:pos x="75" y="28"/>
              </a:cxn>
              <a:cxn ang="0">
                <a:pos x="160" y="9"/>
              </a:cxn>
            </a:cxnLst>
            <a:rect l="0" t="0" r="r" b="b"/>
            <a:pathLst>
              <a:path w="1334" h="2122">
                <a:moveTo>
                  <a:pt x="169" y="0"/>
                </a:moveTo>
                <a:lnTo>
                  <a:pt x="225" y="19"/>
                </a:lnTo>
                <a:lnTo>
                  <a:pt x="319" y="47"/>
                </a:lnTo>
                <a:lnTo>
                  <a:pt x="413" y="75"/>
                </a:lnTo>
                <a:lnTo>
                  <a:pt x="498" y="104"/>
                </a:lnTo>
                <a:lnTo>
                  <a:pt x="526" y="113"/>
                </a:lnTo>
                <a:lnTo>
                  <a:pt x="545" y="122"/>
                </a:lnTo>
                <a:lnTo>
                  <a:pt x="582" y="132"/>
                </a:lnTo>
                <a:lnTo>
                  <a:pt x="620" y="141"/>
                </a:lnTo>
                <a:lnTo>
                  <a:pt x="648" y="151"/>
                </a:lnTo>
                <a:lnTo>
                  <a:pt x="676" y="160"/>
                </a:lnTo>
                <a:lnTo>
                  <a:pt x="686" y="160"/>
                </a:lnTo>
                <a:lnTo>
                  <a:pt x="714" y="170"/>
                </a:lnTo>
                <a:lnTo>
                  <a:pt x="742" y="179"/>
                </a:lnTo>
                <a:lnTo>
                  <a:pt x="742" y="179"/>
                </a:lnTo>
                <a:lnTo>
                  <a:pt x="780" y="189"/>
                </a:lnTo>
                <a:lnTo>
                  <a:pt x="836" y="217"/>
                </a:lnTo>
                <a:lnTo>
                  <a:pt x="855" y="226"/>
                </a:lnTo>
                <a:lnTo>
                  <a:pt x="874" y="236"/>
                </a:lnTo>
                <a:lnTo>
                  <a:pt x="892" y="245"/>
                </a:lnTo>
                <a:lnTo>
                  <a:pt x="930" y="255"/>
                </a:lnTo>
                <a:lnTo>
                  <a:pt x="986" y="273"/>
                </a:lnTo>
                <a:lnTo>
                  <a:pt x="1014" y="273"/>
                </a:lnTo>
                <a:lnTo>
                  <a:pt x="1024" y="273"/>
                </a:lnTo>
                <a:lnTo>
                  <a:pt x="1061" y="283"/>
                </a:lnTo>
                <a:lnTo>
                  <a:pt x="1080" y="283"/>
                </a:lnTo>
                <a:lnTo>
                  <a:pt x="1099" y="292"/>
                </a:lnTo>
                <a:lnTo>
                  <a:pt x="1127" y="302"/>
                </a:lnTo>
                <a:lnTo>
                  <a:pt x="1146" y="311"/>
                </a:lnTo>
                <a:lnTo>
                  <a:pt x="1165" y="321"/>
                </a:lnTo>
                <a:lnTo>
                  <a:pt x="1174" y="330"/>
                </a:lnTo>
                <a:lnTo>
                  <a:pt x="1174" y="330"/>
                </a:lnTo>
                <a:lnTo>
                  <a:pt x="1184" y="339"/>
                </a:lnTo>
                <a:lnTo>
                  <a:pt x="1193" y="349"/>
                </a:lnTo>
                <a:lnTo>
                  <a:pt x="1193" y="368"/>
                </a:lnTo>
                <a:lnTo>
                  <a:pt x="1193" y="377"/>
                </a:lnTo>
                <a:lnTo>
                  <a:pt x="1193" y="387"/>
                </a:lnTo>
                <a:lnTo>
                  <a:pt x="1184" y="415"/>
                </a:lnTo>
                <a:lnTo>
                  <a:pt x="1174" y="434"/>
                </a:lnTo>
                <a:lnTo>
                  <a:pt x="1165" y="443"/>
                </a:lnTo>
                <a:lnTo>
                  <a:pt x="1155" y="462"/>
                </a:lnTo>
                <a:lnTo>
                  <a:pt x="1146" y="481"/>
                </a:lnTo>
                <a:lnTo>
                  <a:pt x="1118" y="519"/>
                </a:lnTo>
                <a:lnTo>
                  <a:pt x="1090" y="566"/>
                </a:lnTo>
                <a:lnTo>
                  <a:pt x="1071" y="594"/>
                </a:lnTo>
                <a:lnTo>
                  <a:pt x="1061" y="604"/>
                </a:lnTo>
                <a:lnTo>
                  <a:pt x="1052" y="632"/>
                </a:lnTo>
                <a:lnTo>
                  <a:pt x="1014" y="679"/>
                </a:lnTo>
                <a:lnTo>
                  <a:pt x="996" y="698"/>
                </a:lnTo>
                <a:lnTo>
                  <a:pt x="996" y="698"/>
                </a:lnTo>
                <a:lnTo>
                  <a:pt x="986" y="726"/>
                </a:lnTo>
                <a:lnTo>
                  <a:pt x="996" y="745"/>
                </a:lnTo>
                <a:lnTo>
                  <a:pt x="996" y="755"/>
                </a:lnTo>
                <a:lnTo>
                  <a:pt x="1005" y="773"/>
                </a:lnTo>
                <a:lnTo>
                  <a:pt x="1024" y="811"/>
                </a:lnTo>
                <a:lnTo>
                  <a:pt x="1043" y="839"/>
                </a:lnTo>
                <a:lnTo>
                  <a:pt x="1071" y="877"/>
                </a:lnTo>
                <a:lnTo>
                  <a:pt x="1080" y="887"/>
                </a:lnTo>
                <a:lnTo>
                  <a:pt x="1099" y="905"/>
                </a:lnTo>
                <a:lnTo>
                  <a:pt x="1127" y="943"/>
                </a:lnTo>
                <a:lnTo>
                  <a:pt x="1146" y="971"/>
                </a:lnTo>
                <a:lnTo>
                  <a:pt x="1174" y="1009"/>
                </a:lnTo>
                <a:lnTo>
                  <a:pt x="1193" y="1038"/>
                </a:lnTo>
                <a:lnTo>
                  <a:pt x="1212" y="1066"/>
                </a:lnTo>
                <a:lnTo>
                  <a:pt x="1221" y="1085"/>
                </a:lnTo>
                <a:lnTo>
                  <a:pt x="1240" y="1122"/>
                </a:lnTo>
                <a:lnTo>
                  <a:pt x="1240" y="1132"/>
                </a:lnTo>
                <a:lnTo>
                  <a:pt x="1249" y="1160"/>
                </a:lnTo>
                <a:lnTo>
                  <a:pt x="1268" y="1207"/>
                </a:lnTo>
                <a:lnTo>
                  <a:pt x="1287" y="1264"/>
                </a:lnTo>
                <a:lnTo>
                  <a:pt x="1306" y="1330"/>
                </a:lnTo>
                <a:lnTo>
                  <a:pt x="1306" y="1349"/>
                </a:lnTo>
                <a:lnTo>
                  <a:pt x="1306" y="1358"/>
                </a:lnTo>
                <a:lnTo>
                  <a:pt x="1315" y="1387"/>
                </a:lnTo>
                <a:lnTo>
                  <a:pt x="1324" y="1434"/>
                </a:lnTo>
                <a:lnTo>
                  <a:pt x="1324" y="1462"/>
                </a:lnTo>
                <a:lnTo>
                  <a:pt x="1324" y="1509"/>
                </a:lnTo>
                <a:lnTo>
                  <a:pt x="1334" y="1566"/>
                </a:lnTo>
                <a:lnTo>
                  <a:pt x="1334" y="1613"/>
                </a:lnTo>
                <a:lnTo>
                  <a:pt x="1334" y="1660"/>
                </a:lnTo>
                <a:lnTo>
                  <a:pt x="1334" y="1688"/>
                </a:lnTo>
                <a:lnTo>
                  <a:pt x="1334" y="1717"/>
                </a:lnTo>
                <a:lnTo>
                  <a:pt x="1334" y="1773"/>
                </a:lnTo>
                <a:lnTo>
                  <a:pt x="1334" y="1820"/>
                </a:lnTo>
                <a:lnTo>
                  <a:pt x="1334" y="1868"/>
                </a:lnTo>
                <a:lnTo>
                  <a:pt x="1334" y="1905"/>
                </a:lnTo>
                <a:lnTo>
                  <a:pt x="1334" y="1934"/>
                </a:lnTo>
                <a:lnTo>
                  <a:pt x="1334" y="1962"/>
                </a:lnTo>
                <a:lnTo>
                  <a:pt x="1334" y="1990"/>
                </a:lnTo>
                <a:lnTo>
                  <a:pt x="1334" y="2000"/>
                </a:lnTo>
                <a:lnTo>
                  <a:pt x="1334" y="2019"/>
                </a:lnTo>
                <a:lnTo>
                  <a:pt x="1324" y="2056"/>
                </a:lnTo>
                <a:lnTo>
                  <a:pt x="1306" y="2085"/>
                </a:lnTo>
                <a:lnTo>
                  <a:pt x="1287" y="2094"/>
                </a:lnTo>
                <a:lnTo>
                  <a:pt x="1268" y="2103"/>
                </a:lnTo>
                <a:lnTo>
                  <a:pt x="1259" y="2113"/>
                </a:lnTo>
                <a:lnTo>
                  <a:pt x="1249" y="2113"/>
                </a:lnTo>
                <a:lnTo>
                  <a:pt x="1221" y="2122"/>
                </a:lnTo>
                <a:lnTo>
                  <a:pt x="1212" y="2122"/>
                </a:lnTo>
                <a:lnTo>
                  <a:pt x="1193" y="2113"/>
                </a:lnTo>
                <a:lnTo>
                  <a:pt x="1193" y="2113"/>
                </a:lnTo>
                <a:lnTo>
                  <a:pt x="1174" y="2103"/>
                </a:lnTo>
                <a:lnTo>
                  <a:pt x="1165" y="2094"/>
                </a:lnTo>
                <a:lnTo>
                  <a:pt x="1155" y="2085"/>
                </a:lnTo>
                <a:lnTo>
                  <a:pt x="1155" y="2085"/>
                </a:lnTo>
                <a:lnTo>
                  <a:pt x="1146" y="2066"/>
                </a:lnTo>
                <a:lnTo>
                  <a:pt x="1146" y="2066"/>
                </a:lnTo>
                <a:lnTo>
                  <a:pt x="1137" y="2047"/>
                </a:lnTo>
                <a:lnTo>
                  <a:pt x="1137" y="2037"/>
                </a:lnTo>
                <a:lnTo>
                  <a:pt x="1127" y="2009"/>
                </a:lnTo>
                <a:lnTo>
                  <a:pt x="1127" y="1990"/>
                </a:lnTo>
                <a:lnTo>
                  <a:pt x="1127" y="1981"/>
                </a:lnTo>
                <a:lnTo>
                  <a:pt x="1118" y="1943"/>
                </a:lnTo>
                <a:lnTo>
                  <a:pt x="1118" y="1924"/>
                </a:lnTo>
                <a:lnTo>
                  <a:pt x="1118" y="1896"/>
                </a:lnTo>
                <a:lnTo>
                  <a:pt x="1108" y="1849"/>
                </a:lnTo>
                <a:lnTo>
                  <a:pt x="1108" y="1830"/>
                </a:lnTo>
                <a:lnTo>
                  <a:pt x="1108" y="1792"/>
                </a:lnTo>
                <a:lnTo>
                  <a:pt x="1099" y="1736"/>
                </a:lnTo>
                <a:lnTo>
                  <a:pt x="1099" y="1698"/>
                </a:lnTo>
                <a:lnTo>
                  <a:pt x="1099" y="1679"/>
                </a:lnTo>
                <a:lnTo>
                  <a:pt x="1099" y="1641"/>
                </a:lnTo>
                <a:lnTo>
                  <a:pt x="1090" y="1547"/>
                </a:lnTo>
                <a:lnTo>
                  <a:pt x="1080" y="1471"/>
                </a:lnTo>
                <a:lnTo>
                  <a:pt x="1071" y="1405"/>
                </a:lnTo>
                <a:lnTo>
                  <a:pt x="1061" y="1349"/>
                </a:lnTo>
                <a:lnTo>
                  <a:pt x="1043" y="1292"/>
                </a:lnTo>
                <a:lnTo>
                  <a:pt x="1033" y="1245"/>
                </a:lnTo>
                <a:lnTo>
                  <a:pt x="1014" y="1207"/>
                </a:lnTo>
                <a:lnTo>
                  <a:pt x="1005" y="1188"/>
                </a:lnTo>
                <a:lnTo>
                  <a:pt x="986" y="1151"/>
                </a:lnTo>
                <a:lnTo>
                  <a:pt x="949" y="1094"/>
                </a:lnTo>
                <a:lnTo>
                  <a:pt x="911" y="1047"/>
                </a:lnTo>
                <a:lnTo>
                  <a:pt x="864" y="1000"/>
                </a:lnTo>
                <a:lnTo>
                  <a:pt x="836" y="981"/>
                </a:lnTo>
                <a:lnTo>
                  <a:pt x="808" y="962"/>
                </a:lnTo>
                <a:lnTo>
                  <a:pt x="770" y="934"/>
                </a:lnTo>
                <a:lnTo>
                  <a:pt x="723" y="896"/>
                </a:lnTo>
                <a:lnTo>
                  <a:pt x="676" y="849"/>
                </a:lnTo>
                <a:lnTo>
                  <a:pt x="657" y="830"/>
                </a:lnTo>
                <a:lnTo>
                  <a:pt x="648" y="821"/>
                </a:lnTo>
                <a:lnTo>
                  <a:pt x="629" y="802"/>
                </a:lnTo>
                <a:lnTo>
                  <a:pt x="620" y="792"/>
                </a:lnTo>
                <a:lnTo>
                  <a:pt x="610" y="773"/>
                </a:lnTo>
                <a:lnTo>
                  <a:pt x="601" y="755"/>
                </a:lnTo>
                <a:lnTo>
                  <a:pt x="592" y="736"/>
                </a:lnTo>
                <a:lnTo>
                  <a:pt x="592" y="726"/>
                </a:lnTo>
                <a:lnTo>
                  <a:pt x="592" y="717"/>
                </a:lnTo>
                <a:lnTo>
                  <a:pt x="592" y="707"/>
                </a:lnTo>
                <a:lnTo>
                  <a:pt x="592" y="698"/>
                </a:lnTo>
                <a:lnTo>
                  <a:pt x="610" y="660"/>
                </a:lnTo>
                <a:lnTo>
                  <a:pt x="629" y="632"/>
                </a:lnTo>
                <a:lnTo>
                  <a:pt x="667" y="585"/>
                </a:lnTo>
                <a:lnTo>
                  <a:pt x="686" y="566"/>
                </a:lnTo>
                <a:lnTo>
                  <a:pt x="695" y="556"/>
                </a:lnTo>
                <a:lnTo>
                  <a:pt x="714" y="528"/>
                </a:lnTo>
                <a:lnTo>
                  <a:pt x="723" y="509"/>
                </a:lnTo>
                <a:lnTo>
                  <a:pt x="723" y="500"/>
                </a:lnTo>
                <a:lnTo>
                  <a:pt x="714" y="472"/>
                </a:lnTo>
                <a:lnTo>
                  <a:pt x="704" y="453"/>
                </a:lnTo>
                <a:lnTo>
                  <a:pt x="676" y="443"/>
                </a:lnTo>
                <a:lnTo>
                  <a:pt x="657" y="434"/>
                </a:lnTo>
                <a:lnTo>
                  <a:pt x="639" y="424"/>
                </a:lnTo>
                <a:lnTo>
                  <a:pt x="573" y="405"/>
                </a:lnTo>
                <a:lnTo>
                  <a:pt x="441" y="358"/>
                </a:lnTo>
                <a:lnTo>
                  <a:pt x="376" y="330"/>
                </a:lnTo>
                <a:lnTo>
                  <a:pt x="319" y="311"/>
                </a:lnTo>
                <a:lnTo>
                  <a:pt x="197" y="273"/>
                </a:lnTo>
                <a:lnTo>
                  <a:pt x="131" y="255"/>
                </a:lnTo>
                <a:lnTo>
                  <a:pt x="122" y="255"/>
                </a:lnTo>
                <a:lnTo>
                  <a:pt x="94" y="245"/>
                </a:lnTo>
                <a:lnTo>
                  <a:pt x="75" y="236"/>
                </a:lnTo>
                <a:lnTo>
                  <a:pt x="47" y="217"/>
                </a:lnTo>
                <a:lnTo>
                  <a:pt x="28" y="207"/>
                </a:lnTo>
                <a:lnTo>
                  <a:pt x="19" y="189"/>
                </a:lnTo>
                <a:lnTo>
                  <a:pt x="9" y="170"/>
                </a:lnTo>
                <a:lnTo>
                  <a:pt x="0" y="160"/>
                </a:lnTo>
                <a:lnTo>
                  <a:pt x="0" y="151"/>
                </a:lnTo>
                <a:lnTo>
                  <a:pt x="0" y="141"/>
                </a:lnTo>
                <a:lnTo>
                  <a:pt x="0" y="132"/>
                </a:lnTo>
                <a:lnTo>
                  <a:pt x="0" y="104"/>
                </a:lnTo>
                <a:lnTo>
                  <a:pt x="0" y="94"/>
                </a:lnTo>
                <a:lnTo>
                  <a:pt x="9" y="75"/>
                </a:lnTo>
                <a:lnTo>
                  <a:pt x="19" y="56"/>
                </a:lnTo>
                <a:lnTo>
                  <a:pt x="28" y="56"/>
                </a:lnTo>
                <a:lnTo>
                  <a:pt x="47" y="47"/>
                </a:lnTo>
                <a:lnTo>
                  <a:pt x="56" y="38"/>
                </a:lnTo>
                <a:lnTo>
                  <a:pt x="75" y="28"/>
                </a:lnTo>
                <a:lnTo>
                  <a:pt x="113" y="19"/>
                </a:lnTo>
                <a:lnTo>
                  <a:pt x="141" y="9"/>
                </a:lnTo>
                <a:lnTo>
                  <a:pt x="150" y="9"/>
                </a:lnTo>
                <a:lnTo>
                  <a:pt x="160" y="9"/>
                </a:lnTo>
              </a:path>
            </a:pathLst>
          </a:custGeom>
          <a:solidFill>
            <a:srgbClr val="CB4350"/>
          </a:solidFill>
          <a:ln w="14288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173"/>
          <p:cNvGrpSpPr>
            <a:grpSpLocks/>
          </p:cNvGrpSpPr>
          <p:nvPr/>
        </p:nvGrpSpPr>
        <p:grpSpPr bwMode="auto">
          <a:xfrm>
            <a:off x="1192213" y="3033712"/>
            <a:ext cx="6784975" cy="3503613"/>
            <a:chOff x="807" y="1670"/>
            <a:chExt cx="4274" cy="2207"/>
          </a:xfrm>
        </p:grpSpPr>
        <p:sp>
          <p:nvSpPr>
            <p:cNvPr id="53256" name="Oval 8"/>
            <p:cNvSpPr>
              <a:spLocks noChangeArrowheads="1"/>
            </p:cNvSpPr>
            <p:nvPr/>
          </p:nvSpPr>
          <p:spPr bwMode="auto">
            <a:xfrm>
              <a:off x="1953" y="1962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57" name="Oval 9"/>
            <p:cNvSpPr>
              <a:spLocks noChangeArrowheads="1"/>
            </p:cNvSpPr>
            <p:nvPr/>
          </p:nvSpPr>
          <p:spPr bwMode="auto">
            <a:xfrm>
              <a:off x="4358" y="2264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58" name="Oval 10"/>
            <p:cNvSpPr>
              <a:spLocks noChangeArrowheads="1"/>
            </p:cNvSpPr>
            <p:nvPr/>
          </p:nvSpPr>
          <p:spPr bwMode="auto">
            <a:xfrm>
              <a:off x="4170" y="2924"/>
              <a:ext cx="11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59" name="Oval 11"/>
            <p:cNvSpPr>
              <a:spLocks noChangeArrowheads="1"/>
            </p:cNvSpPr>
            <p:nvPr/>
          </p:nvSpPr>
          <p:spPr bwMode="auto">
            <a:xfrm>
              <a:off x="4198" y="2556"/>
              <a:ext cx="66" cy="6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0" name="Oval 12"/>
            <p:cNvSpPr>
              <a:spLocks noChangeArrowheads="1"/>
            </p:cNvSpPr>
            <p:nvPr/>
          </p:nvSpPr>
          <p:spPr bwMode="auto">
            <a:xfrm>
              <a:off x="4799" y="2924"/>
              <a:ext cx="104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1" name="Oval 13"/>
            <p:cNvSpPr>
              <a:spLocks noChangeArrowheads="1"/>
            </p:cNvSpPr>
            <p:nvPr/>
          </p:nvSpPr>
          <p:spPr bwMode="auto">
            <a:xfrm>
              <a:off x="4489" y="2924"/>
              <a:ext cx="104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2" name="Oval 14"/>
            <p:cNvSpPr>
              <a:spLocks noChangeArrowheads="1"/>
            </p:cNvSpPr>
            <p:nvPr/>
          </p:nvSpPr>
          <p:spPr bwMode="auto">
            <a:xfrm>
              <a:off x="4677" y="2556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3" name="Line 15"/>
            <p:cNvSpPr>
              <a:spLocks noChangeShapeType="1"/>
            </p:cNvSpPr>
            <p:nvPr/>
          </p:nvSpPr>
          <p:spPr bwMode="auto">
            <a:xfrm flipH="1">
              <a:off x="4226" y="2368"/>
              <a:ext cx="151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4" name="Line 16"/>
            <p:cNvSpPr>
              <a:spLocks noChangeShapeType="1"/>
            </p:cNvSpPr>
            <p:nvPr/>
          </p:nvSpPr>
          <p:spPr bwMode="auto">
            <a:xfrm>
              <a:off x="4442" y="2349"/>
              <a:ext cx="254" cy="20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5" name="Line 17"/>
            <p:cNvSpPr>
              <a:spLocks noChangeShapeType="1"/>
            </p:cNvSpPr>
            <p:nvPr/>
          </p:nvSpPr>
          <p:spPr bwMode="auto">
            <a:xfrm>
              <a:off x="4226" y="2613"/>
              <a:ext cx="1" cy="30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6" name="Line 18"/>
            <p:cNvSpPr>
              <a:spLocks noChangeShapeType="1"/>
            </p:cNvSpPr>
            <p:nvPr/>
          </p:nvSpPr>
          <p:spPr bwMode="auto">
            <a:xfrm>
              <a:off x="4724" y="2604"/>
              <a:ext cx="113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7" name="Line 19"/>
            <p:cNvSpPr>
              <a:spLocks noChangeShapeType="1"/>
            </p:cNvSpPr>
            <p:nvPr/>
          </p:nvSpPr>
          <p:spPr bwMode="auto">
            <a:xfrm flipH="1">
              <a:off x="4546" y="2613"/>
              <a:ext cx="141" cy="32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8" name="Oval 20"/>
            <p:cNvSpPr>
              <a:spLocks noChangeArrowheads="1"/>
            </p:cNvSpPr>
            <p:nvPr/>
          </p:nvSpPr>
          <p:spPr bwMode="auto">
            <a:xfrm>
              <a:off x="1295" y="2264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69" name="Oval 21"/>
            <p:cNvSpPr>
              <a:spLocks noChangeArrowheads="1"/>
            </p:cNvSpPr>
            <p:nvPr/>
          </p:nvSpPr>
          <p:spPr bwMode="auto">
            <a:xfrm>
              <a:off x="1145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0" name="Oval 22"/>
            <p:cNvSpPr>
              <a:spLocks noChangeArrowheads="1"/>
            </p:cNvSpPr>
            <p:nvPr/>
          </p:nvSpPr>
          <p:spPr bwMode="auto">
            <a:xfrm>
              <a:off x="835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1" name="Oval 23"/>
            <p:cNvSpPr>
              <a:spLocks noChangeArrowheads="1"/>
            </p:cNvSpPr>
            <p:nvPr/>
          </p:nvSpPr>
          <p:spPr bwMode="auto">
            <a:xfrm>
              <a:off x="1023" y="2556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2" name="Oval 24"/>
            <p:cNvSpPr>
              <a:spLocks noChangeArrowheads="1"/>
            </p:cNvSpPr>
            <p:nvPr/>
          </p:nvSpPr>
          <p:spPr bwMode="auto">
            <a:xfrm>
              <a:off x="1427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3" name="Oval 25"/>
            <p:cNvSpPr>
              <a:spLocks noChangeArrowheads="1"/>
            </p:cNvSpPr>
            <p:nvPr/>
          </p:nvSpPr>
          <p:spPr bwMode="auto">
            <a:xfrm>
              <a:off x="1615" y="2556"/>
              <a:ext cx="65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4" name="Line 26"/>
            <p:cNvSpPr>
              <a:spLocks noChangeShapeType="1"/>
            </p:cNvSpPr>
            <p:nvPr/>
          </p:nvSpPr>
          <p:spPr bwMode="auto">
            <a:xfrm flipH="1">
              <a:off x="1060" y="2358"/>
              <a:ext cx="235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5" name="Line 27"/>
            <p:cNvSpPr>
              <a:spLocks noChangeShapeType="1"/>
            </p:cNvSpPr>
            <p:nvPr/>
          </p:nvSpPr>
          <p:spPr bwMode="auto">
            <a:xfrm>
              <a:off x="1380" y="2358"/>
              <a:ext cx="253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6" name="Line 28"/>
            <p:cNvSpPr>
              <a:spLocks noChangeShapeType="1"/>
            </p:cNvSpPr>
            <p:nvPr/>
          </p:nvSpPr>
          <p:spPr bwMode="auto">
            <a:xfrm flipH="1">
              <a:off x="891" y="2604"/>
              <a:ext cx="141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7" name="Line 29"/>
            <p:cNvSpPr>
              <a:spLocks noChangeShapeType="1"/>
            </p:cNvSpPr>
            <p:nvPr/>
          </p:nvSpPr>
          <p:spPr bwMode="auto">
            <a:xfrm>
              <a:off x="1060" y="2604"/>
              <a:ext cx="123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8" name="Line 30"/>
            <p:cNvSpPr>
              <a:spLocks noChangeShapeType="1"/>
            </p:cNvSpPr>
            <p:nvPr/>
          </p:nvSpPr>
          <p:spPr bwMode="auto">
            <a:xfrm flipH="1">
              <a:off x="1483" y="2613"/>
              <a:ext cx="141" cy="32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79" name="Oval 31"/>
            <p:cNvSpPr>
              <a:spLocks noChangeArrowheads="1"/>
            </p:cNvSpPr>
            <p:nvPr/>
          </p:nvSpPr>
          <p:spPr bwMode="auto">
            <a:xfrm>
              <a:off x="2225" y="2264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0" name="Oval 32"/>
            <p:cNvSpPr>
              <a:spLocks noChangeArrowheads="1"/>
            </p:cNvSpPr>
            <p:nvPr/>
          </p:nvSpPr>
          <p:spPr bwMode="auto">
            <a:xfrm>
              <a:off x="2047" y="2924"/>
              <a:ext cx="11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1" name="Oval 33"/>
            <p:cNvSpPr>
              <a:spLocks noChangeArrowheads="1"/>
            </p:cNvSpPr>
            <p:nvPr/>
          </p:nvSpPr>
          <p:spPr bwMode="auto">
            <a:xfrm>
              <a:off x="1765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2" name="Oval 34"/>
            <p:cNvSpPr>
              <a:spLocks noChangeArrowheads="1"/>
            </p:cNvSpPr>
            <p:nvPr/>
          </p:nvSpPr>
          <p:spPr bwMode="auto">
            <a:xfrm>
              <a:off x="2075" y="2556"/>
              <a:ext cx="56" cy="6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3" name="Oval 35"/>
            <p:cNvSpPr>
              <a:spLocks noChangeArrowheads="1"/>
            </p:cNvSpPr>
            <p:nvPr/>
          </p:nvSpPr>
          <p:spPr bwMode="auto">
            <a:xfrm>
              <a:off x="2667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4" name="Oval 36"/>
            <p:cNvSpPr>
              <a:spLocks noChangeArrowheads="1"/>
            </p:cNvSpPr>
            <p:nvPr/>
          </p:nvSpPr>
          <p:spPr bwMode="auto">
            <a:xfrm>
              <a:off x="2357" y="2924"/>
              <a:ext cx="103" cy="114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5" name="Oval 37"/>
            <p:cNvSpPr>
              <a:spLocks noChangeArrowheads="1"/>
            </p:cNvSpPr>
            <p:nvPr/>
          </p:nvSpPr>
          <p:spPr bwMode="auto">
            <a:xfrm>
              <a:off x="2545" y="2556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6" name="Line 38"/>
            <p:cNvSpPr>
              <a:spLocks noChangeShapeType="1"/>
            </p:cNvSpPr>
            <p:nvPr/>
          </p:nvSpPr>
          <p:spPr bwMode="auto">
            <a:xfrm flipH="1">
              <a:off x="2113" y="2358"/>
              <a:ext cx="122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7" name="Line 39"/>
            <p:cNvSpPr>
              <a:spLocks noChangeShapeType="1"/>
            </p:cNvSpPr>
            <p:nvPr/>
          </p:nvSpPr>
          <p:spPr bwMode="auto">
            <a:xfrm>
              <a:off x="2310" y="2358"/>
              <a:ext cx="254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8" name="Line 40"/>
            <p:cNvSpPr>
              <a:spLocks noChangeShapeType="1"/>
            </p:cNvSpPr>
            <p:nvPr/>
          </p:nvSpPr>
          <p:spPr bwMode="auto">
            <a:xfrm>
              <a:off x="2094" y="2613"/>
              <a:ext cx="1" cy="31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89" name="Line 41"/>
            <p:cNvSpPr>
              <a:spLocks noChangeShapeType="1"/>
            </p:cNvSpPr>
            <p:nvPr/>
          </p:nvSpPr>
          <p:spPr bwMode="auto">
            <a:xfrm>
              <a:off x="2592" y="2604"/>
              <a:ext cx="112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90" name="Line 42"/>
            <p:cNvSpPr>
              <a:spLocks noChangeShapeType="1"/>
            </p:cNvSpPr>
            <p:nvPr/>
          </p:nvSpPr>
          <p:spPr bwMode="auto">
            <a:xfrm flipH="1">
              <a:off x="2413" y="2613"/>
              <a:ext cx="141" cy="32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291" name="Oval 43"/>
            <p:cNvSpPr>
              <a:spLocks noChangeArrowheads="1"/>
            </p:cNvSpPr>
            <p:nvPr/>
          </p:nvSpPr>
          <p:spPr bwMode="auto">
            <a:xfrm>
              <a:off x="3409" y="2264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3" name="Group 47"/>
            <p:cNvGrpSpPr>
              <a:grpSpLocks/>
            </p:cNvGrpSpPr>
            <p:nvPr/>
          </p:nvGrpSpPr>
          <p:grpSpPr bwMode="auto">
            <a:xfrm>
              <a:off x="2949" y="2556"/>
              <a:ext cx="413" cy="482"/>
              <a:chOff x="2949" y="2556"/>
              <a:chExt cx="413" cy="482"/>
            </a:xfrm>
          </p:grpSpPr>
          <p:sp>
            <p:nvSpPr>
              <p:cNvPr id="53292" name="Oval 44"/>
              <p:cNvSpPr>
                <a:spLocks noChangeArrowheads="1"/>
              </p:cNvSpPr>
              <p:nvPr/>
            </p:nvSpPr>
            <p:spPr bwMode="auto">
              <a:xfrm>
                <a:off x="3259" y="2924"/>
                <a:ext cx="103" cy="114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293" name="Oval 45"/>
              <p:cNvSpPr>
                <a:spLocks noChangeArrowheads="1"/>
              </p:cNvSpPr>
              <p:nvPr/>
            </p:nvSpPr>
            <p:spPr bwMode="auto">
              <a:xfrm>
                <a:off x="2949" y="2924"/>
                <a:ext cx="103" cy="114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294" name="Oval 46"/>
              <p:cNvSpPr>
                <a:spLocks noChangeArrowheads="1"/>
              </p:cNvSpPr>
              <p:nvPr/>
            </p:nvSpPr>
            <p:spPr bwMode="auto">
              <a:xfrm>
                <a:off x="3137" y="2556"/>
                <a:ext cx="65" cy="57"/>
              </a:xfrm>
              <a:prstGeom prst="ellipse">
                <a:avLst/>
              </a:prstGeom>
              <a:solidFill>
                <a:srgbClr val="000000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" name="Group 51"/>
            <p:cNvGrpSpPr>
              <a:grpSpLocks/>
            </p:cNvGrpSpPr>
            <p:nvPr/>
          </p:nvGrpSpPr>
          <p:grpSpPr bwMode="auto">
            <a:xfrm>
              <a:off x="3541" y="2556"/>
              <a:ext cx="413" cy="482"/>
              <a:chOff x="3541" y="2556"/>
              <a:chExt cx="413" cy="482"/>
            </a:xfrm>
          </p:grpSpPr>
          <p:sp>
            <p:nvSpPr>
              <p:cNvPr id="53296" name="Oval 48"/>
              <p:cNvSpPr>
                <a:spLocks noChangeArrowheads="1"/>
              </p:cNvSpPr>
              <p:nvPr/>
            </p:nvSpPr>
            <p:spPr bwMode="auto">
              <a:xfrm>
                <a:off x="3851" y="2924"/>
                <a:ext cx="103" cy="114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297" name="Oval 49"/>
              <p:cNvSpPr>
                <a:spLocks noChangeArrowheads="1"/>
              </p:cNvSpPr>
              <p:nvPr/>
            </p:nvSpPr>
            <p:spPr bwMode="auto">
              <a:xfrm>
                <a:off x="3541" y="2924"/>
                <a:ext cx="103" cy="114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3298" name="Oval 50"/>
              <p:cNvSpPr>
                <a:spLocks noChangeArrowheads="1"/>
              </p:cNvSpPr>
              <p:nvPr/>
            </p:nvSpPr>
            <p:spPr bwMode="auto">
              <a:xfrm>
                <a:off x="3728" y="2556"/>
                <a:ext cx="66" cy="57"/>
              </a:xfrm>
              <a:prstGeom prst="ellipse">
                <a:avLst/>
              </a:prstGeom>
              <a:solidFill>
                <a:srgbClr val="000000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3300" name="Line 52"/>
            <p:cNvSpPr>
              <a:spLocks noChangeShapeType="1"/>
            </p:cNvSpPr>
            <p:nvPr/>
          </p:nvSpPr>
          <p:spPr bwMode="auto">
            <a:xfrm flipH="1">
              <a:off x="3174" y="2358"/>
              <a:ext cx="235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1" name="Line 53"/>
            <p:cNvSpPr>
              <a:spLocks noChangeShapeType="1"/>
            </p:cNvSpPr>
            <p:nvPr/>
          </p:nvSpPr>
          <p:spPr bwMode="auto">
            <a:xfrm>
              <a:off x="3494" y="2358"/>
              <a:ext cx="253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2" name="Line 54"/>
            <p:cNvSpPr>
              <a:spLocks noChangeShapeType="1"/>
            </p:cNvSpPr>
            <p:nvPr/>
          </p:nvSpPr>
          <p:spPr bwMode="auto">
            <a:xfrm flipH="1">
              <a:off x="3005" y="2604"/>
              <a:ext cx="141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3" name="Line 55"/>
            <p:cNvSpPr>
              <a:spLocks noChangeShapeType="1"/>
            </p:cNvSpPr>
            <p:nvPr/>
          </p:nvSpPr>
          <p:spPr bwMode="auto">
            <a:xfrm>
              <a:off x="3174" y="2604"/>
              <a:ext cx="122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4" name="Line 56"/>
            <p:cNvSpPr>
              <a:spLocks noChangeShapeType="1"/>
            </p:cNvSpPr>
            <p:nvPr/>
          </p:nvSpPr>
          <p:spPr bwMode="auto">
            <a:xfrm>
              <a:off x="3775" y="2604"/>
              <a:ext cx="113" cy="32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5" name="Line 57"/>
            <p:cNvSpPr>
              <a:spLocks noChangeShapeType="1"/>
            </p:cNvSpPr>
            <p:nvPr/>
          </p:nvSpPr>
          <p:spPr bwMode="auto">
            <a:xfrm flipH="1">
              <a:off x="3597" y="2613"/>
              <a:ext cx="141" cy="32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6" name="Oval 58"/>
            <p:cNvSpPr>
              <a:spLocks noChangeArrowheads="1"/>
            </p:cNvSpPr>
            <p:nvPr/>
          </p:nvSpPr>
          <p:spPr bwMode="auto">
            <a:xfrm>
              <a:off x="2817" y="1670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7" name="Oval 59"/>
            <p:cNvSpPr>
              <a:spLocks noChangeArrowheads="1"/>
            </p:cNvSpPr>
            <p:nvPr/>
          </p:nvSpPr>
          <p:spPr bwMode="auto">
            <a:xfrm>
              <a:off x="3728" y="1962"/>
              <a:ext cx="66" cy="57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8" name="Line 60"/>
            <p:cNvSpPr>
              <a:spLocks noChangeShapeType="1"/>
            </p:cNvSpPr>
            <p:nvPr/>
          </p:nvSpPr>
          <p:spPr bwMode="auto">
            <a:xfrm flipH="1">
              <a:off x="2009" y="1745"/>
              <a:ext cx="808" cy="22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09" name="Line 61"/>
            <p:cNvSpPr>
              <a:spLocks noChangeShapeType="1"/>
            </p:cNvSpPr>
            <p:nvPr/>
          </p:nvSpPr>
          <p:spPr bwMode="auto">
            <a:xfrm>
              <a:off x="2911" y="1745"/>
              <a:ext cx="827" cy="22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0" name="Line 62"/>
            <p:cNvSpPr>
              <a:spLocks noChangeShapeType="1"/>
            </p:cNvSpPr>
            <p:nvPr/>
          </p:nvSpPr>
          <p:spPr bwMode="auto">
            <a:xfrm>
              <a:off x="1990" y="2009"/>
              <a:ext cx="245" cy="26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1" name="Line 63"/>
            <p:cNvSpPr>
              <a:spLocks noChangeShapeType="1"/>
            </p:cNvSpPr>
            <p:nvPr/>
          </p:nvSpPr>
          <p:spPr bwMode="auto">
            <a:xfrm flipH="1">
              <a:off x="1380" y="2000"/>
              <a:ext cx="573" cy="283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2" name="Line 64"/>
            <p:cNvSpPr>
              <a:spLocks noChangeShapeType="1"/>
            </p:cNvSpPr>
            <p:nvPr/>
          </p:nvSpPr>
          <p:spPr bwMode="auto">
            <a:xfrm>
              <a:off x="3775" y="2000"/>
              <a:ext cx="592" cy="283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3" name="Line 65"/>
            <p:cNvSpPr>
              <a:spLocks noChangeShapeType="1"/>
            </p:cNvSpPr>
            <p:nvPr/>
          </p:nvSpPr>
          <p:spPr bwMode="auto">
            <a:xfrm flipH="1">
              <a:off x="3494" y="2009"/>
              <a:ext cx="244" cy="27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4" name="Line 66"/>
            <p:cNvSpPr>
              <a:spLocks noChangeShapeType="1"/>
            </p:cNvSpPr>
            <p:nvPr/>
          </p:nvSpPr>
          <p:spPr bwMode="auto">
            <a:xfrm>
              <a:off x="1652" y="2604"/>
              <a:ext cx="151" cy="33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5" name="Oval 67"/>
            <p:cNvSpPr>
              <a:spLocks noChangeArrowheads="1"/>
            </p:cNvSpPr>
            <p:nvPr/>
          </p:nvSpPr>
          <p:spPr bwMode="auto">
            <a:xfrm>
              <a:off x="929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6" name="Oval 68"/>
            <p:cNvSpPr>
              <a:spLocks noChangeArrowheads="1"/>
            </p:cNvSpPr>
            <p:nvPr/>
          </p:nvSpPr>
          <p:spPr bwMode="auto">
            <a:xfrm>
              <a:off x="1173" y="3528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7" name="Oval 69"/>
            <p:cNvSpPr>
              <a:spLocks noChangeArrowheads="1"/>
            </p:cNvSpPr>
            <p:nvPr/>
          </p:nvSpPr>
          <p:spPr bwMode="auto">
            <a:xfrm>
              <a:off x="1417" y="3528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8" name="Oval 70"/>
            <p:cNvSpPr>
              <a:spLocks noChangeArrowheads="1"/>
            </p:cNvSpPr>
            <p:nvPr/>
          </p:nvSpPr>
          <p:spPr bwMode="auto">
            <a:xfrm>
              <a:off x="1662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19" name="Oval 71"/>
            <p:cNvSpPr>
              <a:spLocks noChangeArrowheads="1"/>
            </p:cNvSpPr>
            <p:nvPr/>
          </p:nvSpPr>
          <p:spPr bwMode="auto">
            <a:xfrm>
              <a:off x="1906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0" name="Oval 72"/>
            <p:cNvSpPr>
              <a:spLocks noChangeArrowheads="1"/>
            </p:cNvSpPr>
            <p:nvPr/>
          </p:nvSpPr>
          <p:spPr bwMode="auto">
            <a:xfrm>
              <a:off x="2150" y="3528"/>
              <a:ext cx="104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1" name="Oval 73"/>
            <p:cNvSpPr>
              <a:spLocks noChangeArrowheads="1"/>
            </p:cNvSpPr>
            <p:nvPr/>
          </p:nvSpPr>
          <p:spPr bwMode="auto">
            <a:xfrm>
              <a:off x="2423" y="3519"/>
              <a:ext cx="112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2" name="Oval 74"/>
            <p:cNvSpPr>
              <a:spLocks noChangeArrowheads="1"/>
            </p:cNvSpPr>
            <p:nvPr/>
          </p:nvSpPr>
          <p:spPr bwMode="auto">
            <a:xfrm>
              <a:off x="2667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3" name="Oval 75"/>
            <p:cNvSpPr>
              <a:spLocks noChangeArrowheads="1"/>
            </p:cNvSpPr>
            <p:nvPr/>
          </p:nvSpPr>
          <p:spPr bwMode="auto">
            <a:xfrm>
              <a:off x="2892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4" name="Oval 76"/>
            <p:cNvSpPr>
              <a:spLocks noChangeArrowheads="1"/>
            </p:cNvSpPr>
            <p:nvPr/>
          </p:nvSpPr>
          <p:spPr bwMode="auto">
            <a:xfrm>
              <a:off x="3155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5" name="Oval 77"/>
            <p:cNvSpPr>
              <a:spLocks noChangeArrowheads="1"/>
            </p:cNvSpPr>
            <p:nvPr/>
          </p:nvSpPr>
          <p:spPr bwMode="auto">
            <a:xfrm>
              <a:off x="3400" y="3528"/>
              <a:ext cx="112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6" name="Oval 78"/>
            <p:cNvSpPr>
              <a:spLocks noChangeArrowheads="1"/>
            </p:cNvSpPr>
            <p:nvPr/>
          </p:nvSpPr>
          <p:spPr bwMode="auto">
            <a:xfrm>
              <a:off x="3644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7" name="Oval 79"/>
            <p:cNvSpPr>
              <a:spLocks noChangeArrowheads="1"/>
            </p:cNvSpPr>
            <p:nvPr/>
          </p:nvSpPr>
          <p:spPr bwMode="auto">
            <a:xfrm>
              <a:off x="3888" y="3528"/>
              <a:ext cx="11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8" name="Oval 80"/>
            <p:cNvSpPr>
              <a:spLocks noChangeArrowheads="1"/>
            </p:cNvSpPr>
            <p:nvPr/>
          </p:nvSpPr>
          <p:spPr bwMode="auto">
            <a:xfrm>
              <a:off x="4640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29" name="Oval 81"/>
            <p:cNvSpPr>
              <a:spLocks noChangeArrowheads="1"/>
            </p:cNvSpPr>
            <p:nvPr/>
          </p:nvSpPr>
          <p:spPr bwMode="auto">
            <a:xfrm>
              <a:off x="4884" y="3528"/>
              <a:ext cx="103" cy="11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0" name="Oval 82"/>
            <p:cNvSpPr>
              <a:spLocks noChangeArrowheads="1"/>
            </p:cNvSpPr>
            <p:nvPr/>
          </p:nvSpPr>
          <p:spPr bwMode="auto">
            <a:xfrm>
              <a:off x="1427" y="3236"/>
              <a:ext cx="6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1" name="Oval 83"/>
            <p:cNvSpPr>
              <a:spLocks noChangeArrowheads="1"/>
            </p:cNvSpPr>
            <p:nvPr/>
          </p:nvSpPr>
          <p:spPr bwMode="auto">
            <a:xfrm>
              <a:off x="1117" y="3236"/>
              <a:ext cx="5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2" name="Line 84"/>
            <p:cNvSpPr>
              <a:spLocks noChangeShapeType="1"/>
            </p:cNvSpPr>
            <p:nvPr/>
          </p:nvSpPr>
          <p:spPr bwMode="auto">
            <a:xfrm flipH="1">
              <a:off x="1145" y="3028"/>
              <a:ext cx="47" cy="21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3" name="Line 85"/>
            <p:cNvSpPr>
              <a:spLocks noChangeShapeType="1"/>
            </p:cNvSpPr>
            <p:nvPr/>
          </p:nvSpPr>
          <p:spPr bwMode="auto">
            <a:xfrm flipH="1">
              <a:off x="985" y="3292"/>
              <a:ext cx="151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4" name="Line 86"/>
            <p:cNvSpPr>
              <a:spLocks noChangeShapeType="1"/>
            </p:cNvSpPr>
            <p:nvPr/>
          </p:nvSpPr>
          <p:spPr bwMode="auto">
            <a:xfrm>
              <a:off x="1154" y="3292"/>
              <a:ext cx="66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5" name="Line 87"/>
            <p:cNvSpPr>
              <a:spLocks noChangeShapeType="1"/>
            </p:cNvSpPr>
            <p:nvPr/>
          </p:nvSpPr>
          <p:spPr bwMode="auto">
            <a:xfrm flipH="1">
              <a:off x="1455" y="3028"/>
              <a:ext cx="19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6" name="Line 88"/>
            <p:cNvSpPr>
              <a:spLocks noChangeShapeType="1"/>
            </p:cNvSpPr>
            <p:nvPr/>
          </p:nvSpPr>
          <p:spPr bwMode="auto">
            <a:xfrm>
              <a:off x="1455" y="3292"/>
              <a:ext cx="1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7" name="Oval 89"/>
            <p:cNvSpPr>
              <a:spLocks noChangeArrowheads="1"/>
            </p:cNvSpPr>
            <p:nvPr/>
          </p:nvSpPr>
          <p:spPr bwMode="auto">
            <a:xfrm>
              <a:off x="1803" y="3236"/>
              <a:ext cx="5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8" name="Line 90"/>
            <p:cNvSpPr>
              <a:spLocks noChangeShapeType="1"/>
            </p:cNvSpPr>
            <p:nvPr/>
          </p:nvSpPr>
          <p:spPr bwMode="auto">
            <a:xfrm>
              <a:off x="1812" y="3028"/>
              <a:ext cx="9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39" name="Line 91"/>
            <p:cNvSpPr>
              <a:spLocks noChangeShapeType="1"/>
            </p:cNvSpPr>
            <p:nvPr/>
          </p:nvSpPr>
          <p:spPr bwMode="auto">
            <a:xfrm flipH="1">
              <a:off x="1718" y="3283"/>
              <a:ext cx="94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0" name="Line 92"/>
            <p:cNvSpPr>
              <a:spLocks noChangeShapeType="1"/>
            </p:cNvSpPr>
            <p:nvPr/>
          </p:nvSpPr>
          <p:spPr bwMode="auto">
            <a:xfrm>
              <a:off x="1840" y="3283"/>
              <a:ext cx="94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1" name="Oval 93"/>
            <p:cNvSpPr>
              <a:spLocks noChangeArrowheads="1"/>
            </p:cNvSpPr>
            <p:nvPr/>
          </p:nvSpPr>
          <p:spPr bwMode="auto">
            <a:xfrm>
              <a:off x="2329" y="3226"/>
              <a:ext cx="65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2" name="Line 94"/>
            <p:cNvSpPr>
              <a:spLocks noChangeShapeType="1"/>
            </p:cNvSpPr>
            <p:nvPr/>
          </p:nvSpPr>
          <p:spPr bwMode="auto">
            <a:xfrm flipH="1">
              <a:off x="2357" y="3028"/>
              <a:ext cx="37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3" name="Line 95"/>
            <p:cNvSpPr>
              <a:spLocks noChangeShapeType="1"/>
            </p:cNvSpPr>
            <p:nvPr/>
          </p:nvSpPr>
          <p:spPr bwMode="auto">
            <a:xfrm flipH="1">
              <a:off x="2216" y="3264"/>
              <a:ext cx="131" cy="26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4" name="Line 96"/>
            <p:cNvSpPr>
              <a:spLocks noChangeShapeType="1"/>
            </p:cNvSpPr>
            <p:nvPr/>
          </p:nvSpPr>
          <p:spPr bwMode="auto">
            <a:xfrm>
              <a:off x="2366" y="3273"/>
              <a:ext cx="94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5" name="Oval 97"/>
            <p:cNvSpPr>
              <a:spLocks noChangeArrowheads="1"/>
            </p:cNvSpPr>
            <p:nvPr/>
          </p:nvSpPr>
          <p:spPr bwMode="auto">
            <a:xfrm>
              <a:off x="2686" y="3236"/>
              <a:ext cx="65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6" name="Line 98"/>
            <p:cNvSpPr>
              <a:spLocks noChangeShapeType="1"/>
            </p:cNvSpPr>
            <p:nvPr/>
          </p:nvSpPr>
          <p:spPr bwMode="auto">
            <a:xfrm>
              <a:off x="2714" y="3038"/>
              <a:ext cx="1" cy="18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7" name="Line 99"/>
            <p:cNvSpPr>
              <a:spLocks noChangeShapeType="1"/>
            </p:cNvSpPr>
            <p:nvPr/>
          </p:nvSpPr>
          <p:spPr bwMode="auto">
            <a:xfrm>
              <a:off x="2714" y="3292"/>
              <a:ext cx="1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8" name="Oval 100"/>
            <p:cNvSpPr>
              <a:spLocks noChangeArrowheads="1"/>
            </p:cNvSpPr>
            <p:nvPr/>
          </p:nvSpPr>
          <p:spPr bwMode="auto">
            <a:xfrm>
              <a:off x="2967" y="3236"/>
              <a:ext cx="66" cy="5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49" name="Line 101"/>
            <p:cNvSpPr>
              <a:spLocks noChangeShapeType="1"/>
            </p:cNvSpPr>
            <p:nvPr/>
          </p:nvSpPr>
          <p:spPr bwMode="auto">
            <a:xfrm>
              <a:off x="2996" y="3028"/>
              <a:ext cx="1" cy="19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0" name="Line 102"/>
            <p:cNvSpPr>
              <a:spLocks noChangeShapeType="1"/>
            </p:cNvSpPr>
            <p:nvPr/>
          </p:nvSpPr>
          <p:spPr bwMode="auto">
            <a:xfrm flipH="1">
              <a:off x="2949" y="3283"/>
              <a:ext cx="28" cy="23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1" name="Oval 103"/>
            <p:cNvSpPr>
              <a:spLocks noChangeArrowheads="1"/>
            </p:cNvSpPr>
            <p:nvPr/>
          </p:nvSpPr>
          <p:spPr bwMode="auto">
            <a:xfrm>
              <a:off x="3531" y="3226"/>
              <a:ext cx="6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2" name="Line 104"/>
            <p:cNvSpPr>
              <a:spLocks noChangeShapeType="1"/>
            </p:cNvSpPr>
            <p:nvPr/>
          </p:nvSpPr>
          <p:spPr bwMode="auto">
            <a:xfrm>
              <a:off x="3005" y="3273"/>
              <a:ext cx="179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3" name="Line 105"/>
            <p:cNvSpPr>
              <a:spLocks noChangeShapeType="1"/>
            </p:cNvSpPr>
            <p:nvPr/>
          </p:nvSpPr>
          <p:spPr bwMode="auto">
            <a:xfrm flipH="1">
              <a:off x="3559" y="3028"/>
              <a:ext cx="29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4" name="Line 106"/>
            <p:cNvSpPr>
              <a:spLocks noChangeShapeType="1"/>
            </p:cNvSpPr>
            <p:nvPr/>
          </p:nvSpPr>
          <p:spPr bwMode="auto">
            <a:xfrm flipH="1">
              <a:off x="3465" y="3283"/>
              <a:ext cx="85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5" name="Line 107"/>
            <p:cNvSpPr>
              <a:spLocks noChangeShapeType="1"/>
            </p:cNvSpPr>
            <p:nvPr/>
          </p:nvSpPr>
          <p:spPr bwMode="auto">
            <a:xfrm>
              <a:off x="3569" y="3283"/>
              <a:ext cx="122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6" name="Oval 108"/>
            <p:cNvSpPr>
              <a:spLocks noChangeArrowheads="1"/>
            </p:cNvSpPr>
            <p:nvPr/>
          </p:nvSpPr>
          <p:spPr bwMode="auto">
            <a:xfrm>
              <a:off x="4828" y="3226"/>
              <a:ext cx="65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7" name="Line 109"/>
            <p:cNvSpPr>
              <a:spLocks noChangeShapeType="1"/>
            </p:cNvSpPr>
            <p:nvPr/>
          </p:nvSpPr>
          <p:spPr bwMode="auto">
            <a:xfrm>
              <a:off x="4856" y="3028"/>
              <a:ext cx="1" cy="20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8" name="Line 110"/>
            <p:cNvSpPr>
              <a:spLocks noChangeShapeType="1"/>
            </p:cNvSpPr>
            <p:nvPr/>
          </p:nvSpPr>
          <p:spPr bwMode="auto">
            <a:xfrm>
              <a:off x="4865" y="3283"/>
              <a:ext cx="57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59" name="Line 111"/>
            <p:cNvSpPr>
              <a:spLocks noChangeShapeType="1"/>
            </p:cNvSpPr>
            <p:nvPr/>
          </p:nvSpPr>
          <p:spPr bwMode="auto">
            <a:xfrm flipH="1">
              <a:off x="4715" y="3273"/>
              <a:ext cx="131" cy="26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0" name="Oval 112"/>
            <p:cNvSpPr>
              <a:spLocks noChangeArrowheads="1"/>
            </p:cNvSpPr>
            <p:nvPr/>
          </p:nvSpPr>
          <p:spPr bwMode="auto">
            <a:xfrm>
              <a:off x="3869" y="3236"/>
              <a:ext cx="66" cy="66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1" name="Line 113"/>
            <p:cNvSpPr>
              <a:spLocks noChangeShapeType="1"/>
            </p:cNvSpPr>
            <p:nvPr/>
          </p:nvSpPr>
          <p:spPr bwMode="auto">
            <a:xfrm>
              <a:off x="3898" y="3028"/>
              <a:ext cx="1" cy="22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2" name="Line 114"/>
            <p:cNvSpPr>
              <a:spLocks noChangeShapeType="1"/>
            </p:cNvSpPr>
            <p:nvPr/>
          </p:nvSpPr>
          <p:spPr bwMode="auto">
            <a:xfrm>
              <a:off x="3898" y="3283"/>
              <a:ext cx="37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3" name="Line 115"/>
            <p:cNvSpPr>
              <a:spLocks noChangeShapeType="1"/>
            </p:cNvSpPr>
            <p:nvPr/>
          </p:nvSpPr>
          <p:spPr bwMode="auto">
            <a:xfrm>
              <a:off x="1004" y="3622"/>
              <a:ext cx="28" cy="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4" name="Line 116"/>
            <p:cNvSpPr>
              <a:spLocks noChangeShapeType="1"/>
            </p:cNvSpPr>
            <p:nvPr/>
          </p:nvSpPr>
          <p:spPr bwMode="auto">
            <a:xfrm>
              <a:off x="1220" y="3632"/>
              <a:ext cx="1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5" name="Line 117"/>
            <p:cNvSpPr>
              <a:spLocks noChangeShapeType="1"/>
            </p:cNvSpPr>
            <p:nvPr/>
          </p:nvSpPr>
          <p:spPr bwMode="auto">
            <a:xfrm flipH="1">
              <a:off x="882" y="3613"/>
              <a:ext cx="56" cy="7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6" name="Line 118"/>
            <p:cNvSpPr>
              <a:spLocks noChangeShapeType="1"/>
            </p:cNvSpPr>
            <p:nvPr/>
          </p:nvSpPr>
          <p:spPr bwMode="auto">
            <a:xfrm flipH="1">
              <a:off x="844" y="3707"/>
              <a:ext cx="19" cy="29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7" name="Line 119"/>
            <p:cNvSpPr>
              <a:spLocks noChangeShapeType="1"/>
            </p:cNvSpPr>
            <p:nvPr/>
          </p:nvSpPr>
          <p:spPr bwMode="auto">
            <a:xfrm flipH="1">
              <a:off x="807" y="3764"/>
              <a:ext cx="19" cy="2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8" name="Line 120"/>
            <p:cNvSpPr>
              <a:spLocks noChangeShapeType="1"/>
            </p:cNvSpPr>
            <p:nvPr/>
          </p:nvSpPr>
          <p:spPr bwMode="auto">
            <a:xfrm>
              <a:off x="1032" y="3717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69" name="Line 121"/>
            <p:cNvSpPr>
              <a:spLocks noChangeShapeType="1"/>
            </p:cNvSpPr>
            <p:nvPr/>
          </p:nvSpPr>
          <p:spPr bwMode="auto">
            <a:xfrm>
              <a:off x="1060" y="3773"/>
              <a:ext cx="10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0" name="Line 122"/>
            <p:cNvSpPr>
              <a:spLocks noChangeShapeType="1"/>
            </p:cNvSpPr>
            <p:nvPr/>
          </p:nvSpPr>
          <p:spPr bwMode="auto">
            <a:xfrm>
              <a:off x="1220" y="3717"/>
              <a:ext cx="1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1" name="Line 123"/>
            <p:cNvSpPr>
              <a:spLocks noChangeShapeType="1"/>
            </p:cNvSpPr>
            <p:nvPr/>
          </p:nvSpPr>
          <p:spPr bwMode="auto">
            <a:xfrm>
              <a:off x="1220" y="3792"/>
              <a:ext cx="10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2" name="Line 124"/>
            <p:cNvSpPr>
              <a:spLocks noChangeShapeType="1"/>
            </p:cNvSpPr>
            <p:nvPr/>
          </p:nvSpPr>
          <p:spPr bwMode="auto">
            <a:xfrm flipH="1">
              <a:off x="1633" y="3622"/>
              <a:ext cx="47" cy="8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3" name="Line 125"/>
            <p:cNvSpPr>
              <a:spLocks noChangeShapeType="1"/>
            </p:cNvSpPr>
            <p:nvPr/>
          </p:nvSpPr>
          <p:spPr bwMode="auto">
            <a:xfrm>
              <a:off x="1737" y="3622"/>
              <a:ext cx="28" cy="8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4" name="Line 126"/>
            <p:cNvSpPr>
              <a:spLocks noChangeShapeType="1"/>
            </p:cNvSpPr>
            <p:nvPr/>
          </p:nvSpPr>
          <p:spPr bwMode="auto">
            <a:xfrm>
              <a:off x="1784" y="3736"/>
              <a:ext cx="19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5" name="Line 127"/>
            <p:cNvSpPr>
              <a:spLocks noChangeShapeType="1"/>
            </p:cNvSpPr>
            <p:nvPr/>
          </p:nvSpPr>
          <p:spPr bwMode="auto">
            <a:xfrm>
              <a:off x="1812" y="3821"/>
              <a:ext cx="19" cy="2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6" name="Line 128"/>
            <p:cNvSpPr>
              <a:spLocks noChangeShapeType="1"/>
            </p:cNvSpPr>
            <p:nvPr/>
          </p:nvSpPr>
          <p:spPr bwMode="auto">
            <a:xfrm flipH="1">
              <a:off x="1596" y="3726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7" name="Line 129"/>
            <p:cNvSpPr>
              <a:spLocks noChangeShapeType="1"/>
            </p:cNvSpPr>
            <p:nvPr/>
          </p:nvSpPr>
          <p:spPr bwMode="auto">
            <a:xfrm flipH="1">
              <a:off x="1558" y="3792"/>
              <a:ext cx="29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8" name="Line 130"/>
            <p:cNvSpPr>
              <a:spLocks noChangeShapeType="1"/>
            </p:cNvSpPr>
            <p:nvPr/>
          </p:nvSpPr>
          <p:spPr bwMode="auto">
            <a:xfrm>
              <a:off x="1953" y="3632"/>
              <a:ext cx="9" cy="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79" name="Line 131"/>
            <p:cNvSpPr>
              <a:spLocks noChangeShapeType="1"/>
            </p:cNvSpPr>
            <p:nvPr/>
          </p:nvSpPr>
          <p:spPr bwMode="auto">
            <a:xfrm>
              <a:off x="1962" y="3745"/>
              <a:ext cx="1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0" name="Line 132"/>
            <p:cNvSpPr>
              <a:spLocks noChangeShapeType="1"/>
            </p:cNvSpPr>
            <p:nvPr/>
          </p:nvSpPr>
          <p:spPr bwMode="auto">
            <a:xfrm>
              <a:off x="1962" y="3830"/>
              <a:ext cx="1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1" name="Line 133"/>
            <p:cNvSpPr>
              <a:spLocks noChangeShapeType="1"/>
            </p:cNvSpPr>
            <p:nvPr/>
          </p:nvSpPr>
          <p:spPr bwMode="auto">
            <a:xfrm flipH="1">
              <a:off x="2413" y="3622"/>
              <a:ext cx="38" cy="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2" name="Line 134"/>
            <p:cNvSpPr>
              <a:spLocks noChangeShapeType="1"/>
            </p:cNvSpPr>
            <p:nvPr/>
          </p:nvSpPr>
          <p:spPr bwMode="auto">
            <a:xfrm flipH="1">
              <a:off x="2385" y="3726"/>
              <a:ext cx="19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3" name="Line 135"/>
            <p:cNvSpPr>
              <a:spLocks noChangeShapeType="1"/>
            </p:cNvSpPr>
            <p:nvPr/>
          </p:nvSpPr>
          <p:spPr bwMode="auto">
            <a:xfrm flipH="1">
              <a:off x="2338" y="3802"/>
              <a:ext cx="28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4" name="Line 136"/>
            <p:cNvSpPr>
              <a:spLocks noChangeShapeType="1"/>
            </p:cNvSpPr>
            <p:nvPr/>
          </p:nvSpPr>
          <p:spPr bwMode="auto">
            <a:xfrm>
              <a:off x="2498" y="3622"/>
              <a:ext cx="37" cy="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5" name="Line 137"/>
            <p:cNvSpPr>
              <a:spLocks noChangeShapeType="1"/>
            </p:cNvSpPr>
            <p:nvPr/>
          </p:nvSpPr>
          <p:spPr bwMode="auto">
            <a:xfrm>
              <a:off x="2554" y="3717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6" name="Line 138"/>
            <p:cNvSpPr>
              <a:spLocks noChangeShapeType="1"/>
            </p:cNvSpPr>
            <p:nvPr/>
          </p:nvSpPr>
          <p:spPr bwMode="auto">
            <a:xfrm>
              <a:off x="2592" y="3792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7" name="Line 139"/>
            <p:cNvSpPr>
              <a:spLocks noChangeShapeType="1"/>
            </p:cNvSpPr>
            <p:nvPr/>
          </p:nvSpPr>
          <p:spPr bwMode="auto">
            <a:xfrm>
              <a:off x="2939" y="3632"/>
              <a:ext cx="1" cy="7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8" name="Line 140"/>
            <p:cNvSpPr>
              <a:spLocks noChangeShapeType="1"/>
            </p:cNvSpPr>
            <p:nvPr/>
          </p:nvSpPr>
          <p:spPr bwMode="auto">
            <a:xfrm>
              <a:off x="2939" y="3736"/>
              <a:ext cx="1" cy="3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89" name="Line 141"/>
            <p:cNvSpPr>
              <a:spLocks noChangeShapeType="1"/>
            </p:cNvSpPr>
            <p:nvPr/>
          </p:nvSpPr>
          <p:spPr bwMode="auto">
            <a:xfrm>
              <a:off x="2939" y="3811"/>
              <a:ext cx="1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0" name="Line 142"/>
            <p:cNvSpPr>
              <a:spLocks noChangeShapeType="1"/>
            </p:cNvSpPr>
            <p:nvPr/>
          </p:nvSpPr>
          <p:spPr bwMode="auto">
            <a:xfrm flipH="1">
              <a:off x="3174" y="3632"/>
              <a:ext cx="19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1" name="Line 143"/>
            <p:cNvSpPr>
              <a:spLocks noChangeShapeType="1"/>
            </p:cNvSpPr>
            <p:nvPr/>
          </p:nvSpPr>
          <p:spPr bwMode="auto">
            <a:xfrm flipH="1">
              <a:off x="3146" y="3707"/>
              <a:ext cx="19" cy="4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2" name="Line 144"/>
            <p:cNvSpPr>
              <a:spLocks noChangeShapeType="1"/>
            </p:cNvSpPr>
            <p:nvPr/>
          </p:nvSpPr>
          <p:spPr bwMode="auto">
            <a:xfrm flipH="1">
              <a:off x="3118" y="3792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3" name="Line 145"/>
            <p:cNvSpPr>
              <a:spLocks noChangeShapeType="1"/>
            </p:cNvSpPr>
            <p:nvPr/>
          </p:nvSpPr>
          <p:spPr bwMode="auto">
            <a:xfrm>
              <a:off x="3231" y="3622"/>
              <a:ext cx="37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4" name="Line 146"/>
            <p:cNvSpPr>
              <a:spLocks noChangeShapeType="1"/>
            </p:cNvSpPr>
            <p:nvPr/>
          </p:nvSpPr>
          <p:spPr bwMode="auto">
            <a:xfrm>
              <a:off x="3287" y="3707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5" name="Line 147"/>
            <p:cNvSpPr>
              <a:spLocks noChangeShapeType="1"/>
            </p:cNvSpPr>
            <p:nvPr/>
          </p:nvSpPr>
          <p:spPr bwMode="auto">
            <a:xfrm>
              <a:off x="3315" y="3783"/>
              <a:ext cx="28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6" name="Line 148"/>
            <p:cNvSpPr>
              <a:spLocks noChangeShapeType="1"/>
            </p:cNvSpPr>
            <p:nvPr/>
          </p:nvSpPr>
          <p:spPr bwMode="auto">
            <a:xfrm>
              <a:off x="3691" y="3632"/>
              <a:ext cx="1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7" name="Line 149"/>
            <p:cNvSpPr>
              <a:spLocks noChangeShapeType="1"/>
            </p:cNvSpPr>
            <p:nvPr/>
          </p:nvSpPr>
          <p:spPr bwMode="auto">
            <a:xfrm>
              <a:off x="3700" y="3726"/>
              <a:ext cx="1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8" name="Line 150"/>
            <p:cNvSpPr>
              <a:spLocks noChangeShapeType="1"/>
            </p:cNvSpPr>
            <p:nvPr/>
          </p:nvSpPr>
          <p:spPr bwMode="auto">
            <a:xfrm>
              <a:off x="3700" y="3783"/>
              <a:ext cx="1" cy="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399" name="Line 151"/>
            <p:cNvSpPr>
              <a:spLocks noChangeShapeType="1"/>
            </p:cNvSpPr>
            <p:nvPr/>
          </p:nvSpPr>
          <p:spPr bwMode="auto">
            <a:xfrm>
              <a:off x="4959" y="3622"/>
              <a:ext cx="56" cy="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0" name="Line 152"/>
            <p:cNvSpPr>
              <a:spLocks noChangeShapeType="1"/>
            </p:cNvSpPr>
            <p:nvPr/>
          </p:nvSpPr>
          <p:spPr bwMode="auto">
            <a:xfrm>
              <a:off x="5025" y="3717"/>
              <a:ext cx="28" cy="2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1" name="Line 153"/>
            <p:cNvSpPr>
              <a:spLocks noChangeShapeType="1"/>
            </p:cNvSpPr>
            <p:nvPr/>
          </p:nvSpPr>
          <p:spPr bwMode="auto">
            <a:xfrm>
              <a:off x="5062" y="3764"/>
              <a:ext cx="19" cy="2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2" name="Line 154"/>
            <p:cNvSpPr>
              <a:spLocks noChangeShapeType="1"/>
            </p:cNvSpPr>
            <p:nvPr/>
          </p:nvSpPr>
          <p:spPr bwMode="auto">
            <a:xfrm flipH="1">
              <a:off x="4875" y="3622"/>
              <a:ext cx="28" cy="9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3" name="Line 155"/>
            <p:cNvSpPr>
              <a:spLocks noChangeShapeType="1"/>
            </p:cNvSpPr>
            <p:nvPr/>
          </p:nvSpPr>
          <p:spPr bwMode="auto">
            <a:xfrm flipH="1">
              <a:off x="4856" y="3745"/>
              <a:ext cx="19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4" name="Line 156"/>
            <p:cNvSpPr>
              <a:spLocks noChangeShapeType="1"/>
            </p:cNvSpPr>
            <p:nvPr/>
          </p:nvSpPr>
          <p:spPr bwMode="auto">
            <a:xfrm flipH="1">
              <a:off x="4837" y="3821"/>
              <a:ext cx="19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5" name="Line 157"/>
            <p:cNvSpPr>
              <a:spLocks noChangeShapeType="1"/>
            </p:cNvSpPr>
            <p:nvPr/>
          </p:nvSpPr>
          <p:spPr bwMode="auto">
            <a:xfrm>
              <a:off x="4705" y="3632"/>
              <a:ext cx="19" cy="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6" name="Line 158"/>
            <p:cNvSpPr>
              <a:spLocks noChangeShapeType="1"/>
            </p:cNvSpPr>
            <p:nvPr/>
          </p:nvSpPr>
          <p:spPr bwMode="auto">
            <a:xfrm>
              <a:off x="4734" y="3707"/>
              <a:ext cx="18" cy="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7" name="Line 159"/>
            <p:cNvSpPr>
              <a:spLocks noChangeShapeType="1"/>
            </p:cNvSpPr>
            <p:nvPr/>
          </p:nvSpPr>
          <p:spPr bwMode="auto">
            <a:xfrm>
              <a:off x="4762" y="3792"/>
              <a:ext cx="19" cy="29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8" name="Line 160"/>
            <p:cNvSpPr>
              <a:spLocks noChangeShapeType="1"/>
            </p:cNvSpPr>
            <p:nvPr/>
          </p:nvSpPr>
          <p:spPr bwMode="auto">
            <a:xfrm flipH="1">
              <a:off x="4621" y="3613"/>
              <a:ext cx="28" cy="7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09" name="Line 161"/>
            <p:cNvSpPr>
              <a:spLocks noChangeShapeType="1"/>
            </p:cNvSpPr>
            <p:nvPr/>
          </p:nvSpPr>
          <p:spPr bwMode="auto">
            <a:xfrm flipH="1">
              <a:off x="4602" y="3717"/>
              <a:ext cx="19" cy="3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10" name="Line 162"/>
            <p:cNvSpPr>
              <a:spLocks noChangeShapeType="1"/>
            </p:cNvSpPr>
            <p:nvPr/>
          </p:nvSpPr>
          <p:spPr bwMode="auto">
            <a:xfrm flipH="1">
              <a:off x="4583" y="3773"/>
              <a:ext cx="19" cy="48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3411" name="Rectangle 163"/>
            <p:cNvSpPr>
              <a:spLocks noChangeArrowheads="1"/>
            </p:cNvSpPr>
            <p:nvPr/>
          </p:nvSpPr>
          <p:spPr bwMode="auto">
            <a:xfrm>
              <a:off x="2169" y="352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2" name="Rectangle 164"/>
            <p:cNvSpPr>
              <a:spLocks noChangeArrowheads="1"/>
            </p:cNvSpPr>
            <p:nvPr/>
          </p:nvSpPr>
          <p:spPr bwMode="auto">
            <a:xfrm>
              <a:off x="2695" y="352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3" name="Rectangle 165"/>
            <p:cNvSpPr>
              <a:spLocks noChangeArrowheads="1"/>
            </p:cNvSpPr>
            <p:nvPr/>
          </p:nvSpPr>
          <p:spPr bwMode="auto">
            <a:xfrm>
              <a:off x="3428" y="3537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4" name="Rectangle 166"/>
            <p:cNvSpPr>
              <a:spLocks noChangeArrowheads="1"/>
            </p:cNvSpPr>
            <p:nvPr/>
          </p:nvSpPr>
          <p:spPr bwMode="auto">
            <a:xfrm>
              <a:off x="3916" y="352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5" name="Rectangle 167"/>
            <p:cNvSpPr>
              <a:spLocks noChangeArrowheads="1"/>
            </p:cNvSpPr>
            <p:nvPr/>
          </p:nvSpPr>
          <p:spPr bwMode="auto">
            <a:xfrm>
              <a:off x="1436" y="352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6" name="Rectangle 168"/>
            <p:cNvSpPr>
              <a:spLocks noChangeArrowheads="1"/>
            </p:cNvSpPr>
            <p:nvPr/>
          </p:nvSpPr>
          <p:spPr bwMode="auto">
            <a:xfrm>
              <a:off x="854" y="293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7" name="Rectangle 169"/>
            <p:cNvSpPr>
              <a:spLocks noChangeArrowheads="1"/>
            </p:cNvSpPr>
            <p:nvPr/>
          </p:nvSpPr>
          <p:spPr bwMode="auto">
            <a:xfrm>
              <a:off x="2075" y="292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8" name="Rectangle 170"/>
            <p:cNvSpPr>
              <a:spLocks noChangeArrowheads="1"/>
            </p:cNvSpPr>
            <p:nvPr/>
          </p:nvSpPr>
          <p:spPr bwMode="auto">
            <a:xfrm>
              <a:off x="3287" y="293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19" name="Rectangle 171"/>
            <p:cNvSpPr>
              <a:spLocks noChangeArrowheads="1"/>
            </p:cNvSpPr>
            <p:nvPr/>
          </p:nvSpPr>
          <p:spPr bwMode="auto">
            <a:xfrm>
              <a:off x="4198" y="293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3420" name="Rectangle 172"/>
            <p:cNvSpPr>
              <a:spLocks noChangeArrowheads="1"/>
            </p:cNvSpPr>
            <p:nvPr/>
          </p:nvSpPr>
          <p:spPr bwMode="auto">
            <a:xfrm>
              <a:off x="4508" y="293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aphicFrame>
        <p:nvGraphicFramePr>
          <p:cNvPr id="53252" name="Object 4"/>
          <p:cNvGraphicFramePr>
            <a:graphicFrameLocks/>
          </p:cNvGraphicFramePr>
          <p:nvPr/>
        </p:nvGraphicFramePr>
        <p:xfrm>
          <a:off x="635001" y="1630363"/>
          <a:ext cx="8093075" cy="1020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02" name="Equation" r:id="rId5" imgW="3505200" imgH="457200" progId="Equation.3">
                  <p:embed/>
                </p:oleObj>
              </mc:Choice>
              <mc:Fallback>
                <p:oleObj name="Equation" r:id="rId5" imgW="3505200" imgH="457200" progId="Equation.3">
                  <p:embed/>
                  <p:pic>
                    <p:nvPicPr>
                      <p:cNvPr id="0" name="Picture 2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35001" y="1630363"/>
                        <a:ext cx="8093075" cy="102076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3253" name="Object 5"/>
          <p:cNvGraphicFramePr>
            <a:graphicFrameLocks/>
          </p:cNvGraphicFramePr>
          <p:nvPr/>
        </p:nvGraphicFramePr>
        <p:xfrm>
          <a:off x="3889375" y="2651125"/>
          <a:ext cx="412750" cy="56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03" name="Equation" r:id="rId7" imgW="165100" imgH="228600" progId="Equation.3">
                  <p:embed/>
                </p:oleObj>
              </mc:Choice>
              <mc:Fallback>
                <p:oleObj name="Equation" r:id="rId7" imgW="165100" imgH="228600" progId="Equation.3">
                  <p:embed/>
                  <p:pic>
                    <p:nvPicPr>
                      <p:cNvPr id="0" name="Picture 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89375" y="2651125"/>
                        <a:ext cx="412750" cy="56991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174"/>
          <p:cNvGrpSpPr>
            <a:grpSpLocks/>
          </p:cNvGrpSpPr>
          <p:nvPr/>
        </p:nvGrpSpPr>
        <p:grpSpPr bwMode="auto">
          <a:xfrm>
            <a:off x="4089400" y="5894387"/>
            <a:ext cx="254000" cy="292100"/>
            <a:chOff x="4504" y="2916"/>
            <a:chExt cx="160" cy="184"/>
          </a:xfrm>
        </p:grpSpPr>
        <p:sp>
          <p:nvSpPr>
            <p:cNvPr id="53423" name="Rectangle 175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24" name="Rectangle 176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6" name="Group 177"/>
          <p:cNvGrpSpPr>
            <a:grpSpLocks/>
          </p:cNvGrpSpPr>
          <p:nvPr/>
        </p:nvGrpSpPr>
        <p:grpSpPr bwMode="auto">
          <a:xfrm>
            <a:off x="5270500" y="5938837"/>
            <a:ext cx="254000" cy="292100"/>
            <a:chOff x="4504" y="2916"/>
            <a:chExt cx="160" cy="184"/>
          </a:xfrm>
        </p:grpSpPr>
        <p:sp>
          <p:nvSpPr>
            <p:cNvPr id="53426" name="Rectangle 178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27" name="Rectangle 179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7" name="Group 180"/>
          <p:cNvGrpSpPr>
            <a:grpSpLocks/>
          </p:cNvGrpSpPr>
          <p:nvPr/>
        </p:nvGrpSpPr>
        <p:grpSpPr bwMode="auto">
          <a:xfrm>
            <a:off x="3124200" y="4992687"/>
            <a:ext cx="254000" cy="292100"/>
            <a:chOff x="4504" y="2916"/>
            <a:chExt cx="160" cy="184"/>
          </a:xfrm>
        </p:grpSpPr>
        <p:sp>
          <p:nvSpPr>
            <p:cNvPr id="53429" name="Rectangle 181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30" name="Rectangle 182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8" name="Group 183"/>
          <p:cNvGrpSpPr>
            <a:grpSpLocks/>
          </p:cNvGrpSpPr>
          <p:nvPr/>
        </p:nvGrpSpPr>
        <p:grpSpPr bwMode="auto">
          <a:xfrm>
            <a:off x="5041900" y="4992687"/>
            <a:ext cx="254000" cy="292100"/>
            <a:chOff x="4504" y="2916"/>
            <a:chExt cx="160" cy="184"/>
          </a:xfrm>
        </p:grpSpPr>
        <p:sp>
          <p:nvSpPr>
            <p:cNvPr id="53432" name="Rectangle 184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33" name="Rectangle 185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9" name="Group 186"/>
          <p:cNvGrpSpPr>
            <a:grpSpLocks/>
          </p:cNvGrpSpPr>
          <p:nvPr/>
        </p:nvGrpSpPr>
        <p:grpSpPr bwMode="auto">
          <a:xfrm>
            <a:off x="3289300" y="5932487"/>
            <a:ext cx="254000" cy="292100"/>
            <a:chOff x="4504" y="2916"/>
            <a:chExt cx="160" cy="184"/>
          </a:xfrm>
        </p:grpSpPr>
        <p:sp>
          <p:nvSpPr>
            <p:cNvPr id="53435" name="Rectangle 187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36" name="Rectangle 188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0" name="Group 189"/>
          <p:cNvGrpSpPr>
            <a:grpSpLocks/>
          </p:cNvGrpSpPr>
          <p:nvPr/>
        </p:nvGrpSpPr>
        <p:grpSpPr bwMode="auto">
          <a:xfrm>
            <a:off x="2101850" y="5932487"/>
            <a:ext cx="254000" cy="292100"/>
            <a:chOff x="4504" y="2916"/>
            <a:chExt cx="160" cy="184"/>
          </a:xfrm>
        </p:grpSpPr>
        <p:sp>
          <p:nvSpPr>
            <p:cNvPr id="53438" name="Rectangle 190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39" name="Rectangle 191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1" name="Group 192"/>
          <p:cNvGrpSpPr>
            <a:grpSpLocks/>
          </p:cNvGrpSpPr>
          <p:nvPr/>
        </p:nvGrpSpPr>
        <p:grpSpPr bwMode="auto">
          <a:xfrm>
            <a:off x="6038850" y="5900737"/>
            <a:ext cx="254000" cy="292100"/>
            <a:chOff x="4504" y="2916"/>
            <a:chExt cx="160" cy="184"/>
          </a:xfrm>
        </p:grpSpPr>
        <p:sp>
          <p:nvSpPr>
            <p:cNvPr id="53441" name="Rectangle 193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42" name="Rectangle 194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2" name="Group 195"/>
          <p:cNvGrpSpPr>
            <a:grpSpLocks/>
          </p:cNvGrpSpPr>
          <p:nvPr/>
        </p:nvGrpSpPr>
        <p:grpSpPr bwMode="auto">
          <a:xfrm>
            <a:off x="6496050" y="4979987"/>
            <a:ext cx="254000" cy="292100"/>
            <a:chOff x="4504" y="2916"/>
            <a:chExt cx="160" cy="184"/>
          </a:xfrm>
        </p:grpSpPr>
        <p:sp>
          <p:nvSpPr>
            <p:cNvPr id="53444" name="Rectangle 196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45" name="Rectangle 197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3" name="Group 198"/>
          <p:cNvGrpSpPr>
            <a:grpSpLocks/>
          </p:cNvGrpSpPr>
          <p:nvPr/>
        </p:nvGrpSpPr>
        <p:grpSpPr bwMode="auto">
          <a:xfrm>
            <a:off x="6991350" y="4979987"/>
            <a:ext cx="254000" cy="292100"/>
            <a:chOff x="4504" y="2916"/>
            <a:chExt cx="160" cy="184"/>
          </a:xfrm>
        </p:grpSpPr>
        <p:sp>
          <p:nvSpPr>
            <p:cNvPr id="53447" name="Rectangle 199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48" name="Rectangle 200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4" name="Group 201"/>
          <p:cNvGrpSpPr>
            <a:grpSpLocks/>
          </p:cNvGrpSpPr>
          <p:nvPr/>
        </p:nvGrpSpPr>
        <p:grpSpPr bwMode="auto">
          <a:xfrm>
            <a:off x="1212850" y="4979987"/>
            <a:ext cx="254000" cy="292100"/>
            <a:chOff x="4504" y="2916"/>
            <a:chExt cx="160" cy="184"/>
          </a:xfrm>
        </p:grpSpPr>
        <p:sp>
          <p:nvSpPr>
            <p:cNvPr id="53450" name="Rectangle 202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3451" name="Rectangle 203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F0C12E31-B5C5-9A48-93B3-7CC155F02EB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451"/>
    </mc:Choice>
    <mc:Fallback>
      <p:transition spd="slow" advTm="614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Simplest TD Method</a:t>
            </a:r>
          </a:p>
        </p:txBody>
      </p:sp>
      <p:sp>
        <p:nvSpPr>
          <p:cNvPr id="55309" name="Freeform 13"/>
          <p:cNvSpPr>
            <a:spLocks/>
          </p:cNvSpPr>
          <p:nvPr/>
        </p:nvSpPr>
        <p:spPr bwMode="auto">
          <a:xfrm>
            <a:off x="4332288" y="2454275"/>
            <a:ext cx="1852613" cy="1636713"/>
          </a:xfrm>
          <a:custGeom>
            <a:avLst/>
            <a:gdLst/>
            <a:ahLst/>
            <a:cxnLst>
              <a:cxn ang="0">
                <a:pos x="57" y="31"/>
              </a:cxn>
              <a:cxn ang="0">
                <a:pos x="245" y="0"/>
              </a:cxn>
              <a:cxn ang="0">
                <a:pos x="414" y="62"/>
              </a:cxn>
              <a:cxn ang="0">
                <a:pos x="819" y="245"/>
              </a:cxn>
              <a:cxn ang="0">
                <a:pos x="1054" y="307"/>
              </a:cxn>
              <a:cxn ang="0">
                <a:pos x="1167" y="460"/>
              </a:cxn>
              <a:cxn ang="0">
                <a:pos x="988" y="746"/>
              </a:cxn>
              <a:cxn ang="0">
                <a:pos x="800" y="991"/>
              </a:cxn>
              <a:cxn ang="0">
                <a:pos x="631" y="1031"/>
              </a:cxn>
              <a:cxn ang="0">
                <a:pos x="537" y="960"/>
              </a:cxn>
              <a:cxn ang="0">
                <a:pos x="537" y="746"/>
              </a:cxn>
              <a:cxn ang="0">
                <a:pos x="781" y="541"/>
              </a:cxn>
              <a:cxn ang="0">
                <a:pos x="490" y="490"/>
              </a:cxn>
              <a:cxn ang="0">
                <a:pos x="339" y="470"/>
              </a:cxn>
              <a:cxn ang="0">
                <a:pos x="179" y="388"/>
              </a:cxn>
              <a:cxn ang="0">
                <a:pos x="19" y="296"/>
              </a:cxn>
              <a:cxn ang="0">
                <a:pos x="0" y="143"/>
              </a:cxn>
              <a:cxn ang="0">
                <a:pos x="28" y="82"/>
              </a:cxn>
            </a:cxnLst>
            <a:rect l="0" t="0" r="r" b="b"/>
            <a:pathLst>
              <a:path w="1167" h="1031">
                <a:moveTo>
                  <a:pt x="57" y="31"/>
                </a:moveTo>
                <a:lnTo>
                  <a:pt x="245" y="0"/>
                </a:lnTo>
                <a:lnTo>
                  <a:pt x="414" y="62"/>
                </a:lnTo>
                <a:lnTo>
                  <a:pt x="819" y="245"/>
                </a:lnTo>
                <a:lnTo>
                  <a:pt x="1054" y="307"/>
                </a:lnTo>
                <a:lnTo>
                  <a:pt x="1167" y="460"/>
                </a:lnTo>
                <a:lnTo>
                  <a:pt x="988" y="746"/>
                </a:lnTo>
                <a:lnTo>
                  <a:pt x="800" y="991"/>
                </a:lnTo>
                <a:lnTo>
                  <a:pt x="631" y="1031"/>
                </a:lnTo>
                <a:lnTo>
                  <a:pt x="537" y="960"/>
                </a:lnTo>
                <a:lnTo>
                  <a:pt x="537" y="746"/>
                </a:lnTo>
                <a:lnTo>
                  <a:pt x="781" y="541"/>
                </a:lnTo>
                <a:lnTo>
                  <a:pt x="490" y="490"/>
                </a:lnTo>
                <a:lnTo>
                  <a:pt x="339" y="470"/>
                </a:lnTo>
                <a:lnTo>
                  <a:pt x="179" y="388"/>
                </a:lnTo>
                <a:lnTo>
                  <a:pt x="19" y="296"/>
                </a:lnTo>
                <a:lnTo>
                  <a:pt x="0" y="143"/>
                </a:lnTo>
                <a:lnTo>
                  <a:pt x="28" y="82"/>
                </a:lnTo>
              </a:path>
            </a:pathLst>
          </a:custGeom>
          <a:noFill/>
          <a:ln w="14288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5310" name="Freeform 14"/>
          <p:cNvSpPr>
            <a:spLocks/>
          </p:cNvSpPr>
          <p:nvPr/>
        </p:nvSpPr>
        <p:spPr bwMode="auto">
          <a:xfrm>
            <a:off x="4348163" y="2487613"/>
            <a:ext cx="1778000" cy="1587500"/>
          </a:xfrm>
          <a:custGeom>
            <a:avLst/>
            <a:gdLst/>
            <a:ahLst/>
            <a:cxnLst>
              <a:cxn ang="0">
                <a:pos x="66" y="10"/>
              </a:cxn>
              <a:cxn ang="0">
                <a:pos x="150" y="0"/>
              </a:cxn>
              <a:cxn ang="0">
                <a:pos x="226" y="0"/>
              </a:cxn>
              <a:cxn ang="0">
                <a:pos x="282" y="0"/>
              </a:cxn>
              <a:cxn ang="0">
                <a:pos x="320" y="10"/>
              </a:cxn>
              <a:cxn ang="0">
                <a:pos x="348" y="20"/>
              </a:cxn>
              <a:cxn ang="0">
                <a:pos x="423" y="51"/>
              </a:cxn>
              <a:cxn ang="0">
                <a:pos x="489" y="81"/>
              </a:cxn>
              <a:cxn ang="0">
                <a:pos x="583" y="122"/>
              </a:cxn>
              <a:cxn ang="0">
                <a:pos x="621" y="143"/>
              </a:cxn>
              <a:cxn ang="0">
                <a:pos x="715" y="184"/>
              </a:cxn>
              <a:cxn ang="0">
                <a:pos x="800" y="214"/>
              </a:cxn>
              <a:cxn ang="0">
                <a:pos x="884" y="245"/>
              </a:cxn>
              <a:cxn ang="0">
                <a:pos x="922" y="255"/>
              </a:cxn>
              <a:cxn ang="0">
                <a:pos x="1007" y="286"/>
              </a:cxn>
              <a:cxn ang="0">
                <a:pos x="1082" y="337"/>
              </a:cxn>
              <a:cxn ang="0">
                <a:pos x="1110" y="367"/>
              </a:cxn>
              <a:cxn ang="0">
                <a:pos x="1120" y="408"/>
              </a:cxn>
              <a:cxn ang="0">
                <a:pos x="1120" y="459"/>
              </a:cxn>
              <a:cxn ang="0">
                <a:pos x="1091" y="531"/>
              </a:cxn>
              <a:cxn ang="0">
                <a:pos x="1063" y="582"/>
              </a:cxn>
              <a:cxn ang="0">
                <a:pos x="931" y="786"/>
              </a:cxn>
              <a:cxn ang="0">
                <a:pos x="875" y="857"/>
              </a:cxn>
              <a:cxn ang="0">
                <a:pos x="818" y="919"/>
              </a:cxn>
              <a:cxn ang="0">
                <a:pos x="790" y="949"/>
              </a:cxn>
              <a:cxn ang="0">
                <a:pos x="734" y="980"/>
              </a:cxn>
              <a:cxn ang="0">
                <a:pos x="706" y="990"/>
              </a:cxn>
              <a:cxn ang="0">
                <a:pos x="640" y="1000"/>
              </a:cxn>
              <a:cxn ang="0">
                <a:pos x="583" y="980"/>
              </a:cxn>
              <a:cxn ang="0">
                <a:pos x="555" y="959"/>
              </a:cxn>
              <a:cxn ang="0">
                <a:pos x="536" y="908"/>
              </a:cxn>
              <a:cxn ang="0">
                <a:pos x="527" y="827"/>
              </a:cxn>
              <a:cxn ang="0">
                <a:pos x="527" y="796"/>
              </a:cxn>
              <a:cxn ang="0">
                <a:pos x="546" y="745"/>
              </a:cxn>
              <a:cxn ang="0">
                <a:pos x="583" y="694"/>
              </a:cxn>
              <a:cxn ang="0">
                <a:pos x="640" y="633"/>
              </a:cxn>
              <a:cxn ang="0">
                <a:pos x="658" y="612"/>
              </a:cxn>
              <a:cxn ang="0">
                <a:pos x="696" y="571"/>
              </a:cxn>
              <a:cxn ang="0">
                <a:pos x="706" y="531"/>
              </a:cxn>
              <a:cxn ang="0">
                <a:pos x="668" y="500"/>
              </a:cxn>
              <a:cxn ang="0">
                <a:pos x="621" y="490"/>
              </a:cxn>
              <a:cxn ang="0">
                <a:pos x="527" y="480"/>
              </a:cxn>
              <a:cxn ang="0">
                <a:pos x="423" y="459"/>
              </a:cxn>
              <a:cxn ang="0">
                <a:pos x="386" y="459"/>
              </a:cxn>
              <a:cxn ang="0">
                <a:pos x="310" y="439"/>
              </a:cxn>
              <a:cxn ang="0">
                <a:pos x="244" y="408"/>
              </a:cxn>
              <a:cxn ang="0">
                <a:pos x="131" y="347"/>
              </a:cxn>
              <a:cxn ang="0">
                <a:pos x="66" y="306"/>
              </a:cxn>
              <a:cxn ang="0">
                <a:pos x="18" y="255"/>
              </a:cxn>
              <a:cxn ang="0">
                <a:pos x="0" y="194"/>
              </a:cxn>
              <a:cxn ang="0">
                <a:pos x="0" y="143"/>
              </a:cxn>
              <a:cxn ang="0">
                <a:pos x="9" y="81"/>
              </a:cxn>
            </a:cxnLst>
            <a:rect l="0" t="0" r="r" b="b"/>
            <a:pathLst>
              <a:path w="1120" h="1000">
                <a:moveTo>
                  <a:pt x="47" y="10"/>
                </a:moveTo>
                <a:lnTo>
                  <a:pt x="66" y="10"/>
                </a:lnTo>
                <a:lnTo>
                  <a:pt x="122" y="0"/>
                </a:lnTo>
                <a:lnTo>
                  <a:pt x="150" y="0"/>
                </a:lnTo>
                <a:lnTo>
                  <a:pt x="188" y="0"/>
                </a:lnTo>
                <a:lnTo>
                  <a:pt x="226" y="0"/>
                </a:lnTo>
                <a:lnTo>
                  <a:pt x="263" y="0"/>
                </a:lnTo>
                <a:lnTo>
                  <a:pt x="282" y="0"/>
                </a:lnTo>
                <a:lnTo>
                  <a:pt x="310" y="10"/>
                </a:lnTo>
                <a:lnTo>
                  <a:pt x="320" y="10"/>
                </a:lnTo>
                <a:lnTo>
                  <a:pt x="329" y="10"/>
                </a:lnTo>
                <a:lnTo>
                  <a:pt x="348" y="20"/>
                </a:lnTo>
                <a:lnTo>
                  <a:pt x="376" y="30"/>
                </a:lnTo>
                <a:lnTo>
                  <a:pt x="423" y="51"/>
                </a:lnTo>
                <a:lnTo>
                  <a:pt x="442" y="61"/>
                </a:lnTo>
                <a:lnTo>
                  <a:pt x="489" y="81"/>
                </a:lnTo>
                <a:lnTo>
                  <a:pt x="536" y="102"/>
                </a:lnTo>
                <a:lnTo>
                  <a:pt x="583" y="122"/>
                </a:lnTo>
                <a:lnTo>
                  <a:pt x="602" y="133"/>
                </a:lnTo>
                <a:lnTo>
                  <a:pt x="621" y="143"/>
                </a:lnTo>
                <a:lnTo>
                  <a:pt x="668" y="163"/>
                </a:lnTo>
                <a:lnTo>
                  <a:pt x="715" y="184"/>
                </a:lnTo>
                <a:lnTo>
                  <a:pt x="771" y="204"/>
                </a:lnTo>
                <a:lnTo>
                  <a:pt x="800" y="214"/>
                </a:lnTo>
                <a:lnTo>
                  <a:pt x="847" y="235"/>
                </a:lnTo>
                <a:lnTo>
                  <a:pt x="884" y="245"/>
                </a:lnTo>
                <a:lnTo>
                  <a:pt x="913" y="255"/>
                </a:lnTo>
                <a:lnTo>
                  <a:pt x="922" y="255"/>
                </a:lnTo>
                <a:lnTo>
                  <a:pt x="960" y="265"/>
                </a:lnTo>
                <a:lnTo>
                  <a:pt x="1007" y="286"/>
                </a:lnTo>
                <a:lnTo>
                  <a:pt x="1044" y="306"/>
                </a:lnTo>
                <a:lnTo>
                  <a:pt x="1082" y="337"/>
                </a:lnTo>
                <a:lnTo>
                  <a:pt x="1101" y="357"/>
                </a:lnTo>
                <a:lnTo>
                  <a:pt x="1110" y="367"/>
                </a:lnTo>
                <a:lnTo>
                  <a:pt x="1120" y="398"/>
                </a:lnTo>
                <a:lnTo>
                  <a:pt x="1120" y="408"/>
                </a:lnTo>
                <a:lnTo>
                  <a:pt x="1120" y="449"/>
                </a:lnTo>
                <a:lnTo>
                  <a:pt x="1120" y="459"/>
                </a:lnTo>
                <a:lnTo>
                  <a:pt x="1110" y="490"/>
                </a:lnTo>
                <a:lnTo>
                  <a:pt x="1091" y="531"/>
                </a:lnTo>
                <a:lnTo>
                  <a:pt x="1073" y="571"/>
                </a:lnTo>
                <a:lnTo>
                  <a:pt x="1063" y="582"/>
                </a:lnTo>
                <a:lnTo>
                  <a:pt x="1026" y="653"/>
                </a:lnTo>
                <a:lnTo>
                  <a:pt x="931" y="786"/>
                </a:lnTo>
                <a:lnTo>
                  <a:pt x="884" y="847"/>
                </a:lnTo>
                <a:lnTo>
                  <a:pt x="875" y="857"/>
                </a:lnTo>
                <a:lnTo>
                  <a:pt x="847" y="898"/>
                </a:lnTo>
                <a:lnTo>
                  <a:pt x="818" y="919"/>
                </a:lnTo>
                <a:lnTo>
                  <a:pt x="800" y="939"/>
                </a:lnTo>
                <a:lnTo>
                  <a:pt x="790" y="949"/>
                </a:lnTo>
                <a:lnTo>
                  <a:pt x="753" y="970"/>
                </a:lnTo>
                <a:lnTo>
                  <a:pt x="734" y="980"/>
                </a:lnTo>
                <a:lnTo>
                  <a:pt x="715" y="990"/>
                </a:lnTo>
                <a:lnTo>
                  <a:pt x="706" y="990"/>
                </a:lnTo>
                <a:lnTo>
                  <a:pt x="677" y="1000"/>
                </a:lnTo>
                <a:lnTo>
                  <a:pt x="640" y="1000"/>
                </a:lnTo>
                <a:lnTo>
                  <a:pt x="611" y="990"/>
                </a:lnTo>
                <a:lnTo>
                  <a:pt x="583" y="980"/>
                </a:lnTo>
                <a:lnTo>
                  <a:pt x="574" y="970"/>
                </a:lnTo>
                <a:lnTo>
                  <a:pt x="555" y="959"/>
                </a:lnTo>
                <a:lnTo>
                  <a:pt x="546" y="939"/>
                </a:lnTo>
                <a:lnTo>
                  <a:pt x="536" y="908"/>
                </a:lnTo>
                <a:lnTo>
                  <a:pt x="527" y="857"/>
                </a:lnTo>
                <a:lnTo>
                  <a:pt x="527" y="827"/>
                </a:lnTo>
                <a:lnTo>
                  <a:pt x="527" y="816"/>
                </a:lnTo>
                <a:lnTo>
                  <a:pt x="527" y="796"/>
                </a:lnTo>
                <a:lnTo>
                  <a:pt x="536" y="765"/>
                </a:lnTo>
                <a:lnTo>
                  <a:pt x="546" y="745"/>
                </a:lnTo>
                <a:lnTo>
                  <a:pt x="564" y="714"/>
                </a:lnTo>
                <a:lnTo>
                  <a:pt x="583" y="694"/>
                </a:lnTo>
                <a:lnTo>
                  <a:pt x="611" y="653"/>
                </a:lnTo>
                <a:lnTo>
                  <a:pt x="640" y="633"/>
                </a:lnTo>
                <a:lnTo>
                  <a:pt x="649" y="623"/>
                </a:lnTo>
                <a:lnTo>
                  <a:pt x="658" y="612"/>
                </a:lnTo>
                <a:lnTo>
                  <a:pt x="687" y="582"/>
                </a:lnTo>
                <a:lnTo>
                  <a:pt x="696" y="571"/>
                </a:lnTo>
                <a:lnTo>
                  <a:pt x="706" y="541"/>
                </a:lnTo>
                <a:lnTo>
                  <a:pt x="706" y="531"/>
                </a:lnTo>
                <a:lnTo>
                  <a:pt x="687" y="510"/>
                </a:lnTo>
                <a:lnTo>
                  <a:pt x="668" y="500"/>
                </a:lnTo>
                <a:lnTo>
                  <a:pt x="640" y="490"/>
                </a:lnTo>
                <a:lnTo>
                  <a:pt x="621" y="490"/>
                </a:lnTo>
                <a:lnTo>
                  <a:pt x="593" y="490"/>
                </a:lnTo>
                <a:lnTo>
                  <a:pt x="527" y="480"/>
                </a:lnTo>
                <a:lnTo>
                  <a:pt x="470" y="469"/>
                </a:lnTo>
                <a:lnTo>
                  <a:pt x="423" y="459"/>
                </a:lnTo>
                <a:lnTo>
                  <a:pt x="404" y="459"/>
                </a:lnTo>
                <a:lnTo>
                  <a:pt x="386" y="459"/>
                </a:lnTo>
                <a:lnTo>
                  <a:pt x="348" y="449"/>
                </a:lnTo>
                <a:lnTo>
                  <a:pt x="310" y="439"/>
                </a:lnTo>
                <a:lnTo>
                  <a:pt x="263" y="418"/>
                </a:lnTo>
                <a:lnTo>
                  <a:pt x="244" y="408"/>
                </a:lnTo>
                <a:lnTo>
                  <a:pt x="207" y="388"/>
                </a:lnTo>
                <a:lnTo>
                  <a:pt x="131" y="347"/>
                </a:lnTo>
                <a:lnTo>
                  <a:pt x="84" y="316"/>
                </a:lnTo>
                <a:lnTo>
                  <a:pt x="66" y="306"/>
                </a:lnTo>
                <a:lnTo>
                  <a:pt x="37" y="286"/>
                </a:lnTo>
                <a:lnTo>
                  <a:pt x="18" y="255"/>
                </a:lnTo>
                <a:lnTo>
                  <a:pt x="0" y="214"/>
                </a:lnTo>
                <a:lnTo>
                  <a:pt x="0" y="194"/>
                </a:lnTo>
                <a:lnTo>
                  <a:pt x="0" y="184"/>
                </a:lnTo>
                <a:lnTo>
                  <a:pt x="0" y="143"/>
                </a:lnTo>
                <a:lnTo>
                  <a:pt x="0" y="112"/>
                </a:lnTo>
                <a:lnTo>
                  <a:pt x="9" y="81"/>
                </a:lnTo>
                <a:lnTo>
                  <a:pt x="18" y="61"/>
                </a:lnTo>
              </a:path>
            </a:pathLst>
          </a:custGeom>
          <a:solidFill>
            <a:srgbClr val="CB4350"/>
          </a:solidFill>
          <a:ln w="14288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grpSp>
        <p:nvGrpSpPr>
          <p:cNvPr id="2" name="Group 180"/>
          <p:cNvGrpSpPr>
            <a:grpSpLocks/>
          </p:cNvGrpSpPr>
          <p:nvPr/>
        </p:nvGrpSpPr>
        <p:grpSpPr bwMode="auto">
          <a:xfrm>
            <a:off x="1270001" y="2649538"/>
            <a:ext cx="6797675" cy="3792537"/>
            <a:chOff x="757" y="1437"/>
            <a:chExt cx="4282" cy="2389"/>
          </a:xfrm>
        </p:grpSpPr>
        <p:sp>
          <p:nvSpPr>
            <p:cNvPr id="55311" name="Oval 15"/>
            <p:cNvSpPr>
              <a:spLocks noChangeArrowheads="1"/>
            </p:cNvSpPr>
            <p:nvPr/>
          </p:nvSpPr>
          <p:spPr bwMode="auto">
            <a:xfrm>
              <a:off x="1905" y="1753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2" name="Oval 16"/>
            <p:cNvSpPr>
              <a:spLocks noChangeArrowheads="1"/>
            </p:cNvSpPr>
            <p:nvPr/>
          </p:nvSpPr>
          <p:spPr bwMode="auto">
            <a:xfrm>
              <a:off x="4314" y="2080"/>
              <a:ext cx="104" cy="12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3" name="Oval 17"/>
            <p:cNvSpPr>
              <a:spLocks noChangeArrowheads="1"/>
            </p:cNvSpPr>
            <p:nvPr/>
          </p:nvSpPr>
          <p:spPr bwMode="auto">
            <a:xfrm>
              <a:off x="4126" y="2795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4" name="Oval 18"/>
            <p:cNvSpPr>
              <a:spLocks noChangeArrowheads="1"/>
            </p:cNvSpPr>
            <p:nvPr/>
          </p:nvSpPr>
          <p:spPr bwMode="auto">
            <a:xfrm>
              <a:off x="4154" y="2396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5" name="Oval 19"/>
            <p:cNvSpPr>
              <a:spLocks noChangeArrowheads="1"/>
            </p:cNvSpPr>
            <p:nvPr/>
          </p:nvSpPr>
          <p:spPr bwMode="auto">
            <a:xfrm>
              <a:off x="4757" y="2795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6" name="Oval 20"/>
            <p:cNvSpPr>
              <a:spLocks noChangeArrowheads="1"/>
            </p:cNvSpPr>
            <p:nvPr/>
          </p:nvSpPr>
          <p:spPr bwMode="auto">
            <a:xfrm>
              <a:off x="4446" y="2795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7" name="Oval 21"/>
            <p:cNvSpPr>
              <a:spLocks noChangeArrowheads="1"/>
            </p:cNvSpPr>
            <p:nvPr/>
          </p:nvSpPr>
          <p:spPr bwMode="auto">
            <a:xfrm>
              <a:off x="4634" y="2396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8" name="Line 22"/>
            <p:cNvSpPr>
              <a:spLocks noChangeShapeType="1"/>
            </p:cNvSpPr>
            <p:nvPr/>
          </p:nvSpPr>
          <p:spPr bwMode="auto">
            <a:xfrm flipH="1">
              <a:off x="4183" y="2192"/>
              <a:ext cx="150" cy="21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19" name="Line 23"/>
            <p:cNvSpPr>
              <a:spLocks noChangeShapeType="1"/>
            </p:cNvSpPr>
            <p:nvPr/>
          </p:nvSpPr>
          <p:spPr bwMode="auto">
            <a:xfrm>
              <a:off x="4399" y="2172"/>
              <a:ext cx="254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0" name="Line 24"/>
            <p:cNvSpPr>
              <a:spLocks noChangeShapeType="1"/>
            </p:cNvSpPr>
            <p:nvPr/>
          </p:nvSpPr>
          <p:spPr bwMode="auto">
            <a:xfrm>
              <a:off x="4183" y="2458"/>
              <a:ext cx="1" cy="32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1" name="Line 25"/>
            <p:cNvSpPr>
              <a:spLocks noChangeShapeType="1"/>
            </p:cNvSpPr>
            <p:nvPr/>
          </p:nvSpPr>
          <p:spPr bwMode="auto">
            <a:xfrm>
              <a:off x="4682" y="2448"/>
              <a:ext cx="112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2" name="Line 26"/>
            <p:cNvSpPr>
              <a:spLocks noChangeShapeType="1"/>
            </p:cNvSpPr>
            <p:nvPr/>
          </p:nvSpPr>
          <p:spPr bwMode="auto">
            <a:xfrm flipH="1">
              <a:off x="4503" y="245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3" name="Oval 27"/>
            <p:cNvSpPr>
              <a:spLocks noChangeArrowheads="1"/>
            </p:cNvSpPr>
            <p:nvPr/>
          </p:nvSpPr>
          <p:spPr bwMode="auto">
            <a:xfrm>
              <a:off x="1246" y="2080"/>
              <a:ext cx="104" cy="12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4" name="Oval 28"/>
            <p:cNvSpPr>
              <a:spLocks noChangeArrowheads="1"/>
            </p:cNvSpPr>
            <p:nvPr/>
          </p:nvSpPr>
          <p:spPr bwMode="auto">
            <a:xfrm>
              <a:off x="1096" y="2795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5" name="Oval 29"/>
            <p:cNvSpPr>
              <a:spLocks noChangeArrowheads="1"/>
            </p:cNvSpPr>
            <p:nvPr/>
          </p:nvSpPr>
          <p:spPr bwMode="auto">
            <a:xfrm>
              <a:off x="785" y="2795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6" name="Oval 30"/>
            <p:cNvSpPr>
              <a:spLocks noChangeArrowheads="1"/>
            </p:cNvSpPr>
            <p:nvPr/>
          </p:nvSpPr>
          <p:spPr bwMode="auto">
            <a:xfrm>
              <a:off x="973" y="2396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7" name="Oval 31"/>
            <p:cNvSpPr>
              <a:spLocks noChangeArrowheads="1"/>
            </p:cNvSpPr>
            <p:nvPr/>
          </p:nvSpPr>
          <p:spPr bwMode="auto">
            <a:xfrm>
              <a:off x="1378" y="2795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8" name="Oval 32"/>
            <p:cNvSpPr>
              <a:spLocks noChangeArrowheads="1"/>
            </p:cNvSpPr>
            <p:nvPr/>
          </p:nvSpPr>
          <p:spPr bwMode="auto">
            <a:xfrm>
              <a:off x="1566" y="2396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29" name="Line 33"/>
            <p:cNvSpPr>
              <a:spLocks noChangeShapeType="1"/>
            </p:cNvSpPr>
            <p:nvPr/>
          </p:nvSpPr>
          <p:spPr bwMode="auto">
            <a:xfrm flipH="1">
              <a:off x="1011" y="2182"/>
              <a:ext cx="235" cy="22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0" name="Line 34"/>
            <p:cNvSpPr>
              <a:spLocks noChangeShapeType="1"/>
            </p:cNvSpPr>
            <p:nvPr/>
          </p:nvSpPr>
          <p:spPr bwMode="auto">
            <a:xfrm>
              <a:off x="1331" y="2182"/>
              <a:ext cx="254" cy="21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1" name="Line 35"/>
            <p:cNvSpPr>
              <a:spLocks noChangeShapeType="1"/>
            </p:cNvSpPr>
            <p:nvPr/>
          </p:nvSpPr>
          <p:spPr bwMode="auto">
            <a:xfrm flipH="1">
              <a:off x="842" y="244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2" name="Line 36"/>
            <p:cNvSpPr>
              <a:spLocks noChangeShapeType="1"/>
            </p:cNvSpPr>
            <p:nvPr/>
          </p:nvSpPr>
          <p:spPr bwMode="auto">
            <a:xfrm>
              <a:off x="1011" y="2448"/>
              <a:ext cx="122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3" name="Line 37"/>
            <p:cNvSpPr>
              <a:spLocks noChangeShapeType="1"/>
            </p:cNvSpPr>
            <p:nvPr/>
          </p:nvSpPr>
          <p:spPr bwMode="auto">
            <a:xfrm flipH="1">
              <a:off x="1434" y="2458"/>
              <a:ext cx="142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4" name="Oval 38"/>
            <p:cNvSpPr>
              <a:spLocks noChangeArrowheads="1"/>
            </p:cNvSpPr>
            <p:nvPr/>
          </p:nvSpPr>
          <p:spPr bwMode="auto">
            <a:xfrm>
              <a:off x="2178" y="2080"/>
              <a:ext cx="104" cy="12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5" name="Oval 39"/>
            <p:cNvSpPr>
              <a:spLocks noChangeArrowheads="1"/>
            </p:cNvSpPr>
            <p:nvPr/>
          </p:nvSpPr>
          <p:spPr bwMode="auto">
            <a:xfrm>
              <a:off x="1999" y="2795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6" name="Oval 40"/>
            <p:cNvSpPr>
              <a:spLocks noChangeArrowheads="1"/>
            </p:cNvSpPr>
            <p:nvPr/>
          </p:nvSpPr>
          <p:spPr bwMode="auto">
            <a:xfrm>
              <a:off x="1717" y="2795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7" name="Oval 41"/>
            <p:cNvSpPr>
              <a:spLocks noChangeArrowheads="1"/>
            </p:cNvSpPr>
            <p:nvPr/>
          </p:nvSpPr>
          <p:spPr bwMode="auto">
            <a:xfrm>
              <a:off x="2027" y="2396"/>
              <a:ext cx="57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8" name="Oval 42"/>
            <p:cNvSpPr>
              <a:spLocks noChangeArrowheads="1"/>
            </p:cNvSpPr>
            <p:nvPr/>
          </p:nvSpPr>
          <p:spPr bwMode="auto">
            <a:xfrm>
              <a:off x="2620" y="2795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39" name="Oval 43"/>
            <p:cNvSpPr>
              <a:spLocks noChangeArrowheads="1"/>
            </p:cNvSpPr>
            <p:nvPr/>
          </p:nvSpPr>
          <p:spPr bwMode="auto">
            <a:xfrm>
              <a:off x="2310" y="2795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0" name="Oval 44"/>
            <p:cNvSpPr>
              <a:spLocks noChangeArrowheads="1"/>
            </p:cNvSpPr>
            <p:nvPr/>
          </p:nvSpPr>
          <p:spPr bwMode="auto">
            <a:xfrm>
              <a:off x="2498" y="2396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1" name="Line 45"/>
            <p:cNvSpPr>
              <a:spLocks noChangeShapeType="1"/>
            </p:cNvSpPr>
            <p:nvPr/>
          </p:nvSpPr>
          <p:spPr bwMode="auto">
            <a:xfrm flipH="1">
              <a:off x="2065" y="2182"/>
              <a:ext cx="122" cy="22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2" name="Line 46"/>
            <p:cNvSpPr>
              <a:spLocks noChangeShapeType="1"/>
            </p:cNvSpPr>
            <p:nvPr/>
          </p:nvSpPr>
          <p:spPr bwMode="auto">
            <a:xfrm>
              <a:off x="2263" y="2182"/>
              <a:ext cx="254" cy="21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3" name="Line 47"/>
            <p:cNvSpPr>
              <a:spLocks noChangeShapeType="1"/>
            </p:cNvSpPr>
            <p:nvPr/>
          </p:nvSpPr>
          <p:spPr bwMode="auto">
            <a:xfrm>
              <a:off x="2046" y="2458"/>
              <a:ext cx="1" cy="33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4" name="Line 48"/>
            <p:cNvSpPr>
              <a:spLocks noChangeShapeType="1"/>
            </p:cNvSpPr>
            <p:nvPr/>
          </p:nvSpPr>
          <p:spPr bwMode="auto">
            <a:xfrm>
              <a:off x="2545" y="2448"/>
              <a:ext cx="113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5" name="Line 49"/>
            <p:cNvSpPr>
              <a:spLocks noChangeShapeType="1"/>
            </p:cNvSpPr>
            <p:nvPr/>
          </p:nvSpPr>
          <p:spPr bwMode="auto">
            <a:xfrm flipH="1">
              <a:off x="2366" y="245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46" name="Oval 50"/>
            <p:cNvSpPr>
              <a:spLocks noChangeArrowheads="1"/>
            </p:cNvSpPr>
            <p:nvPr/>
          </p:nvSpPr>
          <p:spPr bwMode="auto">
            <a:xfrm>
              <a:off x="3364" y="2080"/>
              <a:ext cx="103" cy="123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3" name="Group 54"/>
            <p:cNvGrpSpPr>
              <a:grpSpLocks/>
            </p:cNvGrpSpPr>
            <p:nvPr/>
          </p:nvGrpSpPr>
          <p:grpSpPr bwMode="auto">
            <a:xfrm>
              <a:off x="2903" y="2396"/>
              <a:ext cx="414" cy="521"/>
              <a:chOff x="2903" y="2396"/>
              <a:chExt cx="414" cy="521"/>
            </a:xfrm>
          </p:grpSpPr>
          <p:sp>
            <p:nvSpPr>
              <p:cNvPr id="55347" name="Oval 51"/>
              <p:cNvSpPr>
                <a:spLocks noChangeArrowheads="1"/>
              </p:cNvSpPr>
              <p:nvPr/>
            </p:nvSpPr>
            <p:spPr bwMode="auto">
              <a:xfrm>
                <a:off x="3213" y="2795"/>
                <a:ext cx="104" cy="122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48" name="Oval 52"/>
              <p:cNvSpPr>
                <a:spLocks noChangeArrowheads="1"/>
              </p:cNvSpPr>
              <p:nvPr/>
            </p:nvSpPr>
            <p:spPr bwMode="auto">
              <a:xfrm>
                <a:off x="2903" y="2795"/>
                <a:ext cx="103" cy="122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49" name="Oval 53"/>
              <p:cNvSpPr>
                <a:spLocks noChangeArrowheads="1"/>
              </p:cNvSpPr>
              <p:nvPr/>
            </p:nvSpPr>
            <p:spPr bwMode="auto">
              <a:xfrm>
                <a:off x="3091" y="2396"/>
                <a:ext cx="66" cy="62"/>
              </a:xfrm>
              <a:prstGeom prst="ellipse">
                <a:avLst/>
              </a:prstGeom>
              <a:solidFill>
                <a:srgbClr val="000000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" name="Group 58"/>
            <p:cNvGrpSpPr>
              <a:grpSpLocks/>
            </p:cNvGrpSpPr>
            <p:nvPr/>
          </p:nvGrpSpPr>
          <p:grpSpPr bwMode="auto">
            <a:xfrm>
              <a:off x="3496" y="2396"/>
              <a:ext cx="414" cy="521"/>
              <a:chOff x="3496" y="2396"/>
              <a:chExt cx="414" cy="521"/>
            </a:xfrm>
          </p:grpSpPr>
          <p:sp>
            <p:nvSpPr>
              <p:cNvPr id="55351" name="Oval 55"/>
              <p:cNvSpPr>
                <a:spLocks noChangeArrowheads="1"/>
              </p:cNvSpPr>
              <p:nvPr/>
            </p:nvSpPr>
            <p:spPr bwMode="auto">
              <a:xfrm>
                <a:off x="3806" y="2795"/>
                <a:ext cx="104" cy="122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52" name="Oval 56"/>
              <p:cNvSpPr>
                <a:spLocks noChangeArrowheads="1"/>
              </p:cNvSpPr>
              <p:nvPr/>
            </p:nvSpPr>
            <p:spPr bwMode="auto">
              <a:xfrm>
                <a:off x="3496" y="2795"/>
                <a:ext cx="103" cy="122"/>
              </a:xfrm>
              <a:prstGeom prst="ellipse">
                <a:avLst/>
              </a:prstGeom>
              <a:solidFill>
                <a:srgbClr val="FFFFFF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53" name="Oval 57"/>
              <p:cNvSpPr>
                <a:spLocks noChangeArrowheads="1"/>
              </p:cNvSpPr>
              <p:nvPr/>
            </p:nvSpPr>
            <p:spPr bwMode="auto">
              <a:xfrm>
                <a:off x="3684" y="2396"/>
                <a:ext cx="66" cy="62"/>
              </a:xfrm>
              <a:prstGeom prst="ellipse">
                <a:avLst/>
              </a:prstGeom>
              <a:solidFill>
                <a:srgbClr val="000000"/>
              </a:solidFill>
              <a:ln w="1428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5355" name="Line 59"/>
            <p:cNvSpPr>
              <a:spLocks noChangeShapeType="1"/>
            </p:cNvSpPr>
            <p:nvPr/>
          </p:nvSpPr>
          <p:spPr bwMode="auto">
            <a:xfrm flipH="1">
              <a:off x="3129" y="2182"/>
              <a:ext cx="235" cy="22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56" name="Line 60"/>
            <p:cNvSpPr>
              <a:spLocks noChangeShapeType="1"/>
            </p:cNvSpPr>
            <p:nvPr/>
          </p:nvSpPr>
          <p:spPr bwMode="auto">
            <a:xfrm>
              <a:off x="3449" y="2182"/>
              <a:ext cx="254" cy="21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57" name="Line 61"/>
            <p:cNvSpPr>
              <a:spLocks noChangeShapeType="1"/>
            </p:cNvSpPr>
            <p:nvPr/>
          </p:nvSpPr>
          <p:spPr bwMode="auto">
            <a:xfrm flipH="1">
              <a:off x="2959" y="244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58" name="Line 62"/>
            <p:cNvSpPr>
              <a:spLocks noChangeShapeType="1"/>
            </p:cNvSpPr>
            <p:nvPr/>
          </p:nvSpPr>
          <p:spPr bwMode="auto">
            <a:xfrm>
              <a:off x="3129" y="2448"/>
              <a:ext cx="122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59" name="Line 63"/>
            <p:cNvSpPr>
              <a:spLocks noChangeShapeType="1"/>
            </p:cNvSpPr>
            <p:nvPr/>
          </p:nvSpPr>
          <p:spPr bwMode="auto">
            <a:xfrm>
              <a:off x="3731" y="2448"/>
              <a:ext cx="113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0" name="Line 64"/>
            <p:cNvSpPr>
              <a:spLocks noChangeShapeType="1"/>
            </p:cNvSpPr>
            <p:nvPr/>
          </p:nvSpPr>
          <p:spPr bwMode="auto">
            <a:xfrm flipH="1">
              <a:off x="3552" y="2458"/>
              <a:ext cx="141" cy="34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1" name="Oval 65"/>
            <p:cNvSpPr>
              <a:spLocks noChangeArrowheads="1"/>
            </p:cNvSpPr>
            <p:nvPr/>
          </p:nvSpPr>
          <p:spPr bwMode="auto">
            <a:xfrm>
              <a:off x="2771" y="1437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2" name="Oval 66"/>
            <p:cNvSpPr>
              <a:spLocks noChangeArrowheads="1"/>
            </p:cNvSpPr>
            <p:nvPr/>
          </p:nvSpPr>
          <p:spPr bwMode="auto">
            <a:xfrm>
              <a:off x="3684" y="1753"/>
              <a:ext cx="66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3" name="Line 67"/>
            <p:cNvSpPr>
              <a:spLocks noChangeShapeType="1"/>
            </p:cNvSpPr>
            <p:nvPr/>
          </p:nvSpPr>
          <p:spPr bwMode="auto">
            <a:xfrm flipH="1">
              <a:off x="1962" y="1519"/>
              <a:ext cx="809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4" name="Line 68"/>
            <p:cNvSpPr>
              <a:spLocks noChangeShapeType="1"/>
            </p:cNvSpPr>
            <p:nvPr/>
          </p:nvSpPr>
          <p:spPr bwMode="auto">
            <a:xfrm>
              <a:off x="2865" y="1519"/>
              <a:ext cx="828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5" name="Line 69"/>
            <p:cNvSpPr>
              <a:spLocks noChangeShapeType="1"/>
            </p:cNvSpPr>
            <p:nvPr/>
          </p:nvSpPr>
          <p:spPr bwMode="auto">
            <a:xfrm>
              <a:off x="1943" y="1804"/>
              <a:ext cx="244" cy="28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6" name="Line 70"/>
            <p:cNvSpPr>
              <a:spLocks noChangeShapeType="1"/>
            </p:cNvSpPr>
            <p:nvPr/>
          </p:nvSpPr>
          <p:spPr bwMode="auto">
            <a:xfrm flipH="1">
              <a:off x="1331" y="1794"/>
              <a:ext cx="574" cy="30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7" name="Line 71"/>
            <p:cNvSpPr>
              <a:spLocks noChangeShapeType="1"/>
            </p:cNvSpPr>
            <p:nvPr/>
          </p:nvSpPr>
          <p:spPr bwMode="auto">
            <a:xfrm>
              <a:off x="3731" y="1794"/>
              <a:ext cx="593" cy="30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8" name="Line 72"/>
            <p:cNvSpPr>
              <a:spLocks noChangeShapeType="1"/>
            </p:cNvSpPr>
            <p:nvPr/>
          </p:nvSpPr>
          <p:spPr bwMode="auto">
            <a:xfrm flipH="1">
              <a:off x="3449" y="1804"/>
              <a:ext cx="244" cy="29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9" name="Line 73"/>
            <p:cNvSpPr>
              <a:spLocks noChangeShapeType="1"/>
            </p:cNvSpPr>
            <p:nvPr/>
          </p:nvSpPr>
          <p:spPr bwMode="auto">
            <a:xfrm>
              <a:off x="1604" y="2448"/>
              <a:ext cx="150" cy="357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0" name="Oval 74"/>
            <p:cNvSpPr>
              <a:spLocks noChangeArrowheads="1"/>
            </p:cNvSpPr>
            <p:nvPr/>
          </p:nvSpPr>
          <p:spPr bwMode="auto">
            <a:xfrm>
              <a:off x="879" y="3448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1" name="Oval 75"/>
            <p:cNvSpPr>
              <a:spLocks noChangeArrowheads="1"/>
            </p:cNvSpPr>
            <p:nvPr/>
          </p:nvSpPr>
          <p:spPr bwMode="auto">
            <a:xfrm>
              <a:off x="1124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2" name="Oval 76"/>
            <p:cNvSpPr>
              <a:spLocks noChangeArrowheads="1"/>
            </p:cNvSpPr>
            <p:nvPr/>
          </p:nvSpPr>
          <p:spPr bwMode="auto">
            <a:xfrm>
              <a:off x="1369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3" name="Oval 77"/>
            <p:cNvSpPr>
              <a:spLocks noChangeArrowheads="1"/>
            </p:cNvSpPr>
            <p:nvPr/>
          </p:nvSpPr>
          <p:spPr bwMode="auto">
            <a:xfrm>
              <a:off x="1613" y="3448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4" name="Oval 78"/>
            <p:cNvSpPr>
              <a:spLocks noChangeArrowheads="1"/>
            </p:cNvSpPr>
            <p:nvPr/>
          </p:nvSpPr>
          <p:spPr bwMode="auto">
            <a:xfrm>
              <a:off x="1858" y="3448"/>
              <a:ext cx="104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5" name="Oval 79"/>
            <p:cNvSpPr>
              <a:spLocks noChangeArrowheads="1"/>
            </p:cNvSpPr>
            <p:nvPr/>
          </p:nvSpPr>
          <p:spPr bwMode="auto">
            <a:xfrm>
              <a:off x="2103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6" name="Oval 80"/>
            <p:cNvSpPr>
              <a:spLocks noChangeArrowheads="1"/>
            </p:cNvSpPr>
            <p:nvPr/>
          </p:nvSpPr>
          <p:spPr bwMode="auto">
            <a:xfrm>
              <a:off x="2376" y="343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7" name="Oval 81"/>
            <p:cNvSpPr>
              <a:spLocks noChangeArrowheads="1"/>
            </p:cNvSpPr>
            <p:nvPr/>
          </p:nvSpPr>
          <p:spPr bwMode="auto">
            <a:xfrm>
              <a:off x="2620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8" name="Oval 82"/>
            <p:cNvSpPr>
              <a:spLocks noChangeArrowheads="1"/>
            </p:cNvSpPr>
            <p:nvPr/>
          </p:nvSpPr>
          <p:spPr bwMode="auto">
            <a:xfrm>
              <a:off x="2846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79" name="Oval 83"/>
            <p:cNvSpPr>
              <a:spLocks noChangeArrowheads="1"/>
            </p:cNvSpPr>
            <p:nvPr/>
          </p:nvSpPr>
          <p:spPr bwMode="auto">
            <a:xfrm>
              <a:off x="3110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0" name="Oval 84"/>
            <p:cNvSpPr>
              <a:spLocks noChangeArrowheads="1"/>
            </p:cNvSpPr>
            <p:nvPr/>
          </p:nvSpPr>
          <p:spPr bwMode="auto">
            <a:xfrm>
              <a:off x="3354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1" name="Oval 85"/>
            <p:cNvSpPr>
              <a:spLocks noChangeArrowheads="1"/>
            </p:cNvSpPr>
            <p:nvPr/>
          </p:nvSpPr>
          <p:spPr bwMode="auto">
            <a:xfrm>
              <a:off x="3599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2" name="Oval 86"/>
            <p:cNvSpPr>
              <a:spLocks noChangeArrowheads="1"/>
            </p:cNvSpPr>
            <p:nvPr/>
          </p:nvSpPr>
          <p:spPr bwMode="auto">
            <a:xfrm>
              <a:off x="3844" y="3448"/>
              <a:ext cx="11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3" name="Oval 87"/>
            <p:cNvSpPr>
              <a:spLocks noChangeArrowheads="1"/>
            </p:cNvSpPr>
            <p:nvPr/>
          </p:nvSpPr>
          <p:spPr bwMode="auto">
            <a:xfrm>
              <a:off x="4597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4" name="Oval 88"/>
            <p:cNvSpPr>
              <a:spLocks noChangeArrowheads="1"/>
            </p:cNvSpPr>
            <p:nvPr/>
          </p:nvSpPr>
          <p:spPr bwMode="auto">
            <a:xfrm>
              <a:off x="4842" y="3448"/>
              <a:ext cx="103" cy="122"/>
            </a:xfrm>
            <a:prstGeom prst="ellipse">
              <a:avLst/>
            </a:prstGeom>
            <a:solidFill>
              <a:srgbClr val="FFFFFF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5" name="Oval 89"/>
            <p:cNvSpPr>
              <a:spLocks noChangeArrowheads="1"/>
            </p:cNvSpPr>
            <p:nvPr/>
          </p:nvSpPr>
          <p:spPr bwMode="auto">
            <a:xfrm>
              <a:off x="1378" y="313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6" name="Oval 90"/>
            <p:cNvSpPr>
              <a:spLocks noChangeArrowheads="1"/>
            </p:cNvSpPr>
            <p:nvPr/>
          </p:nvSpPr>
          <p:spPr bwMode="auto">
            <a:xfrm>
              <a:off x="1067" y="3131"/>
              <a:ext cx="57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7" name="Line 91"/>
            <p:cNvSpPr>
              <a:spLocks noChangeShapeType="1"/>
            </p:cNvSpPr>
            <p:nvPr/>
          </p:nvSpPr>
          <p:spPr bwMode="auto">
            <a:xfrm flipH="1">
              <a:off x="1096" y="2907"/>
              <a:ext cx="47" cy="23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8" name="Line 92"/>
            <p:cNvSpPr>
              <a:spLocks noChangeShapeType="1"/>
            </p:cNvSpPr>
            <p:nvPr/>
          </p:nvSpPr>
          <p:spPr bwMode="auto">
            <a:xfrm flipH="1">
              <a:off x="936" y="3193"/>
              <a:ext cx="150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89" name="Line 93"/>
            <p:cNvSpPr>
              <a:spLocks noChangeShapeType="1"/>
            </p:cNvSpPr>
            <p:nvPr/>
          </p:nvSpPr>
          <p:spPr bwMode="auto">
            <a:xfrm>
              <a:off x="1105" y="3193"/>
              <a:ext cx="66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0" name="Line 94"/>
            <p:cNvSpPr>
              <a:spLocks noChangeShapeType="1"/>
            </p:cNvSpPr>
            <p:nvPr/>
          </p:nvSpPr>
          <p:spPr bwMode="auto">
            <a:xfrm flipH="1">
              <a:off x="1406" y="2907"/>
              <a:ext cx="19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1" name="Line 95"/>
            <p:cNvSpPr>
              <a:spLocks noChangeShapeType="1"/>
            </p:cNvSpPr>
            <p:nvPr/>
          </p:nvSpPr>
          <p:spPr bwMode="auto">
            <a:xfrm>
              <a:off x="1406" y="3193"/>
              <a:ext cx="1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2" name="Oval 96"/>
            <p:cNvSpPr>
              <a:spLocks noChangeArrowheads="1"/>
            </p:cNvSpPr>
            <p:nvPr/>
          </p:nvSpPr>
          <p:spPr bwMode="auto">
            <a:xfrm>
              <a:off x="1754" y="3131"/>
              <a:ext cx="57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3" name="Line 97"/>
            <p:cNvSpPr>
              <a:spLocks noChangeShapeType="1"/>
            </p:cNvSpPr>
            <p:nvPr/>
          </p:nvSpPr>
          <p:spPr bwMode="auto">
            <a:xfrm>
              <a:off x="1764" y="2907"/>
              <a:ext cx="9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4" name="Line 98"/>
            <p:cNvSpPr>
              <a:spLocks noChangeShapeType="1"/>
            </p:cNvSpPr>
            <p:nvPr/>
          </p:nvSpPr>
          <p:spPr bwMode="auto">
            <a:xfrm flipH="1">
              <a:off x="1670" y="3182"/>
              <a:ext cx="94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5" name="Line 99"/>
            <p:cNvSpPr>
              <a:spLocks noChangeShapeType="1"/>
            </p:cNvSpPr>
            <p:nvPr/>
          </p:nvSpPr>
          <p:spPr bwMode="auto">
            <a:xfrm>
              <a:off x="1792" y="3182"/>
              <a:ext cx="94" cy="2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6" name="Oval 100"/>
            <p:cNvSpPr>
              <a:spLocks noChangeArrowheads="1"/>
            </p:cNvSpPr>
            <p:nvPr/>
          </p:nvSpPr>
          <p:spPr bwMode="auto">
            <a:xfrm>
              <a:off x="2282" y="3121"/>
              <a:ext cx="65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7" name="Line 101"/>
            <p:cNvSpPr>
              <a:spLocks noChangeShapeType="1"/>
            </p:cNvSpPr>
            <p:nvPr/>
          </p:nvSpPr>
          <p:spPr bwMode="auto">
            <a:xfrm flipH="1">
              <a:off x="2310" y="2907"/>
              <a:ext cx="37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8" name="Line 102"/>
            <p:cNvSpPr>
              <a:spLocks noChangeShapeType="1"/>
            </p:cNvSpPr>
            <p:nvPr/>
          </p:nvSpPr>
          <p:spPr bwMode="auto">
            <a:xfrm flipH="1">
              <a:off x="2169" y="3162"/>
              <a:ext cx="131" cy="28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99" name="Line 103"/>
            <p:cNvSpPr>
              <a:spLocks noChangeShapeType="1"/>
            </p:cNvSpPr>
            <p:nvPr/>
          </p:nvSpPr>
          <p:spPr bwMode="auto">
            <a:xfrm>
              <a:off x="2319" y="3172"/>
              <a:ext cx="94" cy="2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0" name="Oval 104"/>
            <p:cNvSpPr>
              <a:spLocks noChangeArrowheads="1"/>
            </p:cNvSpPr>
            <p:nvPr/>
          </p:nvSpPr>
          <p:spPr bwMode="auto">
            <a:xfrm>
              <a:off x="2639" y="313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1" name="Line 105"/>
            <p:cNvSpPr>
              <a:spLocks noChangeShapeType="1"/>
            </p:cNvSpPr>
            <p:nvPr/>
          </p:nvSpPr>
          <p:spPr bwMode="auto">
            <a:xfrm>
              <a:off x="2667" y="2917"/>
              <a:ext cx="1" cy="20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2" name="Line 106"/>
            <p:cNvSpPr>
              <a:spLocks noChangeShapeType="1"/>
            </p:cNvSpPr>
            <p:nvPr/>
          </p:nvSpPr>
          <p:spPr bwMode="auto">
            <a:xfrm>
              <a:off x="2667" y="3193"/>
              <a:ext cx="1" cy="25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3" name="Oval 107"/>
            <p:cNvSpPr>
              <a:spLocks noChangeArrowheads="1"/>
            </p:cNvSpPr>
            <p:nvPr/>
          </p:nvSpPr>
          <p:spPr bwMode="auto">
            <a:xfrm>
              <a:off x="2922" y="3131"/>
              <a:ext cx="65" cy="6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4" name="Line 108"/>
            <p:cNvSpPr>
              <a:spLocks noChangeShapeType="1"/>
            </p:cNvSpPr>
            <p:nvPr/>
          </p:nvSpPr>
          <p:spPr bwMode="auto">
            <a:xfrm>
              <a:off x="2950" y="2907"/>
              <a:ext cx="1" cy="21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5" name="Line 109"/>
            <p:cNvSpPr>
              <a:spLocks noChangeShapeType="1"/>
            </p:cNvSpPr>
            <p:nvPr/>
          </p:nvSpPr>
          <p:spPr bwMode="auto">
            <a:xfrm flipH="1">
              <a:off x="2903" y="3182"/>
              <a:ext cx="28" cy="25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6" name="Oval 110"/>
            <p:cNvSpPr>
              <a:spLocks noChangeArrowheads="1"/>
            </p:cNvSpPr>
            <p:nvPr/>
          </p:nvSpPr>
          <p:spPr bwMode="auto">
            <a:xfrm>
              <a:off x="3486" y="312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7" name="Line 111"/>
            <p:cNvSpPr>
              <a:spLocks noChangeShapeType="1"/>
            </p:cNvSpPr>
            <p:nvPr/>
          </p:nvSpPr>
          <p:spPr bwMode="auto">
            <a:xfrm>
              <a:off x="2959" y="3172"/>
              <a:ext cx="179" cy="27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8" name="Line 112"/>
            <p:cNvSpPr>
              <a:spLocks noChangeShapeType="1"/>
            </p:cNvSpPr>
            <p:nvPr/>
          </p:nvSpPr>
          <p:spPr bwMode="auto">
            <a:xfrm flipH="1">
              <a:off x="3514" y="2907"/>
              <a:ext cx="29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09" name="Line 113"/>
            <p:cNvSpPr>
              <a:spLocks noChangeShapeType="1"/>
            </p:cNvSpPr>
            <p:nvPr/>
          </p:nvSpPr>
          <p:spPr bwMode="auto">
            <a:xfrm flipH="1">
              <a:off x="3420" y="3182"/>
              <a:ext cx="85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0" name="Line 114"/>
            <p:cNvSpPr>
              <a:spLocks noChangeShapeType="1"/>
            </p:cNvSpPr>
            <p:nvPr/>
          </p:nvSpPr>
          <p:spPr bwMode="auto">
            <a:xfrm>
              <a:off x="3524" y="3182"/>
              <a:ext cx="122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1" name="Oval 115"/>
            <p:cNvSpPr>
              <a:spLocks noChangeArrowheads="1"/>
            </p:cNvSpPr>
            <p:nvPr/>
          </p:nvSpPr>
          <p:spPr bwMode="auto">
            <a:xfrm>
              <a:off x="4785" y="312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2" name="Line 116"/>
            <p:cNvSpPr>
              <a:spLocks noChangeShapeType="1"/>
            </p:cNvSpPr>
            <p:nvPr/>
          </p:nvSpPr>
          <p:spPr bwMode="auto">
            <a:xfrm>
              <a:off x="4813" y="2907"/>
              <a:ext cx="1" cy="224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3" name="Line 117"/>
            <p:cNvSpPr>
              <a:spLocks noChangeShapeType="1"/>
            </p:cNvSpPr>
            <p:nvPr/>
          </p:nvSpPr>
          <p:spPr bwMode="auto">
            <a:xfrm>
              <a:off x="4823" y="3182"/>
              <a:ext cx="56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4" name="Line 118"/>
            <p:cNvSpPr>
              <a:spLocks noChangeShapeType="1"/>
            </p:cNvSpPr>
            <p:nvPr/>
          </p:nvSpPr>
          <p:spPr bwMode="auto">
            <a:xfrm flipH="1">
              <a:off x="4672" y="3172"/>
              <a:ext cx="132" cy="28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5" name="Oval 119"/>
            <p:cNvSpPr>
              <a:spLocks noChangeArrowheads="1"/>
            </p:cNvSpPr>
            <p:nvPr/>
          </p:nvSpPr>
          <p:spPr bwMode="auto">
            <a:xfrm>
              <a:off x="3825" y="3131"/>
              <a:ext cx="66" cy="72"/>
            </a:xfrm>
            <a:prstGeom prst="ellipse">
              <a:avLst/>
            </a:prstGeom>
            <a:solidFill>
              <a:srgbClr val="000000"/>
            </a:solidFill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6" name="Line 120"/>
            <p:cNvSpPr>
              <a:spLocks noChangeShapeType="1"/>
            </p:cNvSpPr>
            <p:nvPr/>
          </p:nvSpPr>
          <p:spPr bwMode="auto">
            <a:xfrm>
              <a:off x="3853" y="2907"/>
              <a:ext cx="1" cy="245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7" name="Line 121"/>
            <p:cNvSpPr>
              <a:spLocks noChangeShapeType="1"/>
            </p:cNvSpPr>
            <p:nvPr/>
          </p:nvSpPr>
          <p:spPr bwMode="auto">
            <a:xfrm>
              <a:off x="3853" y="3182"/>
              <a:ext cx="38" cy="266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8" name="Line 122"/>
            <p:cNvSpPr>
              <a:spLocks noChangeShapeType="1"/>
            </p:cNvSpPr>
            <p:nvPr/>
          </p:nvSpPr>
          <p:spPr bwMode="auto">
            <a:xfrm>
              <a:off x="954" y="3550"/>
              <a:ext cx="29" cy="8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19" name="Line 123"/>
            <p:cNvSpPr>
              <a:spLocks noChangeShapeType="1"/>
            </p:cNvSpPr>
            <p:nvPr/>
          </p:nvSpPr>
          <p:spPr bwMode="auto">
            <a:xfrm>
              <a:off x="1171" y="3560"/>
              <a:ext cx="1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0" name="Line 124"/>
            <p:cNvSpPr>
              <a:spLocks noChangeShapeType="1"/>
            </p:cNvSpPr>
            <p:nvPr/>
          </p:nvSpPr>
          <p:spPr bwMode="auto">
            <a:xfrm flipH="1">
              <a:off x="832" y="3540"/>
              <a:ext cx="57" cy="8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1" name="Line 125"/>
            <p:cNvSpPr>
              <a:spLocks noChangeShapeType="1"/>
            </p:cNvSpPr>
            <p:nvPr/>
          </p:nvSpPr>
          <p:spPr bwMode="auto">
            <a:xfrm flipH="1">
              <a:off x="794" y="3642"/>
              <a:ext cx="19" cy="3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2" name="Line 126"/>
            <p:cNvSpPr>
              <a:spLocks noChangeShapeType="1"/>
            </p:cNvSpPr>
            <p:nvPr/>
          </p:nvSpPr>
          <p:spPr bwMode="auto">
            <a:xfrm flipH="1">
              <a:off x="757" y="3703"/>
              <a:ext cx="19" cy="3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3" name="Line 127"/>
            <p:cNvSpPr>
              <a:spLocks noChangeShapeType="1"/>
            </p:cNvSpPr>
            <p:nvPr/>
          </p:nvSpPr>
          <p:spPr bwMode="auto">
            <a:xfrm>
              <a:off x="983" y="3652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4" name="Line 128"/>
            <p:cNvSpPr>
              <a:spLocks noChangeShapeType="1"/>
            </p:cNvSpPr>
            <p:nvPr/>
          </p:nvSpPr>
          <p:spPr bwMode="auto">
            <a:xfrm>
              <a:off x="1011" y="3713"/>
              <a:ext cx="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5" name="Line 129"/>
            <p:cNvSpPr>
              <a:spLocks noChangeShapeType="1"/>
            </p:cNvSpPr>
            <p:nvPr/>
          </p:nvSpPr>
          <p:spPr bwMode="auto">
            <a:xfrm>
              <a:off x="1171" y="3652"/>
              <a:ext cx="1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6" name="Line 130"/>
            <p:cNvSpPr>
              <a:spLocks noChangeShapeType="1"/>
            </p:cNvSpPr>
            <p:nvPr/>
          </p:nvSpPr>
          <p:spPr bwMode="auto">
            <a:xfrm>
              <a:off x="1171" y="3734"/>
              <a:ext cx="9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7" name="Line 131"/>
            <p:cNvSpPr>
              <a:spLocks noChangeShapeType="1"/>
            </p:cNvSpPr>
            <p:nvPr/>
          </p:nvSpPr>
          <p:spPr bwMode="auto">
            <a:xfrm flipH="1">
              <a:off x="1585" y="3550"/>
              <a:ext cx="47" cy="9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8" name="Line 132"/>
            <p:cNvSpPr>
              <a:spLocks noChangeShapeType="1"/>
            </p:cNvSpPr>
            <p:nvPr/>
          </p:nvSpPr>
          <p:spPr bwMode="auto">
            <a:xfrm>
              <a:off x="1689" y="3550"/>
              <a:ext cx="28" cy="9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29" name="Line 133"/>
            <p:cNvSpPr>
              <a:spLocks noChangeShapeType="1"/>
            </p:cNvSpPr>
            <p:nvPr/>
          </p:nvSpPr>
          <p:spPr bwMode="auto">
            <a:xfrm>
              <a:off x="1736" y="3672"/>
              <a:ext cx="18" cy="5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0" name="Line 134"/>
            <p:cNvSpPr>
              <a:spLocks noChangeShapeType="1"/>
            </p:cNvSpPr>
            <p:nvPr/>
          </p:nvSpPr>
          <p:spPr bwMode="auto">
            <a:xfrm>
              <a:off x="1764" y="3764"/>
              <a:ext cx="19" cy="3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1" name="Line 135"/>
            <p:cNvSpPr>
              <a:spLocks noChangeShapeType="1"/>
            </p:cNvSpPr>
            <p:nvPr/>
          </p:nvSpPr>
          <p:spPr bwMode="auto">
            <a:xfrm flipH="1">
              <a:off x="1547" y="3662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2" name="Line 136"/>
            <p:cNvSpPr>
              <a:spLocks noChangeShapeType="1"/>
            </p:cNvSpPr>
            <p:nvPr/>
          </p:nvSpPr>
          <p:spPr bwMode="auto">
            <a:xfrm flipH="1">
              <a:off x="1510" y="3734"/>
              <a:ext cx="28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3" name="Line 137"/>
            <p:cNvSpPr>
              <a:spLocks noChangeShapeType="1"/>
            </p:cNvSpPr>
            <p:nvPr/>
          </p:nvSpPr>
          <p:spPr bwMode="auto">
            <a:xfrm>
              <a:off x="1905" y="3560"/>
              <a:ext cx="9" cy="7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4" name="Line 138"/>
            <p:cNvSpPr>
              <a:spLocks noChangeShapeType="1"/>
            </p:cNvSpPr>
            <p:nvPr/>
          </p:nvSpPr>
          <p:spPr bwMode="auto">
            <a:xfrm>
              <a:off x="1914" y="3683"/>
              <a:ext cx="1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5" name="Line 139"/>
            <p:cNvSpPr>
              <a:spLocks noChangeShapeType="1"/>
            </p:cNvSpPr>
            <p:nvPr/>
          </p:nvSpPr>
          <p:spPr bwMode="auto">
            <a:xfrm>
              <a:off x="1914" y="3775"/>
              <a:ext cx="1" cy="4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6" name="Line 140"/>
            <p:cNvSpPr>
              <a:spLocks noChangeShapeType="1"/>
            </p:cNvSpPr>
            <p:nvPr/>
          </p:nvSpPr>
          <p:spPr bwMode="auto">
            <a:xfrm flipH="1">
              <a:off x="2366" y="3550"/>
              <a:ext cx="38" cy="8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7" name="Line 141"/>
            <p:cNvSpPr>
              <a:spLocks noChangeShapeType="1"/>
            </p:cNvSpPr>
            <p:nvPr/>
          </p:nvSpPr>
          <p:spPr bwMode="auto">
            <a:xfrm flipH="1">
              <a:off x="2338" y="3662"/>
              <a:ext cx="19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8" name="Line 142"/>
            <p:cNvSpPr>
              <a:spLocks noChangeShapeType="1"/>
            </p:cNvSpPr>
            <p:nvPr/>
          </p:nvSpPr>
          <p:spPr bwMode="auto">
            <a:xfrm flipH="1">
              <a:off x="2291" y="3744"/>
              <a:ext cx="28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39" name="Line 143"/>
            <p:cNvSpPr>
              <a:spLocks noChangeShapeType="1"/>
            </p:cNvSpPr>
            <p:nvPr/>
          </p:nvSpPr>
          <p:spPr bwMode="auto">
            <a:xfrm>
              <a:off x="2451" y="3550"/>
              <a:ext cx="38" cy="7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0" name="Line 144"/>
            <p:cNvSpPr>
              <a:spLocks noChangeShapeType="1"/>
            </p:cNvSpPr>
            <p:nvPr/>
          </p:nvSpPr>
          <p:spPr bwMode="auto">
            <a:xfrm>
              <a:off x="2507" y="3652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1" name="Line 145"/>
            <p:cNvSpPr>
              <a:spLocks noChangeShapeType="1"/>
            </p:cNvSpPr>
            <p:nvPr/>
          </p:nvSpPr>
          <p:spPr bwMode="auto">
            <a:xfrm>
              <a:off x="2545" y="3734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2" name="Line 146"/>
            <p:cNvSpPr>
              <a:spLocks noChangeShapeType="1"/>
            </p:cNvSpPr>
            <p:nvPr/>
          </p:nvSpPr>
          <p:spPr bwMode="auto">
            <a:xfrm>
              <a:off x="2893" y="3560"/>
              <a:ext cx="1" cy="8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3" name="Line 147"/>
            <p:cNvSpPr>
              <a:spLocks noChangeShapeType="1"/>
            </p:cNvSpPr>
            <p:nvPr/>
          </p:nvSpPr>
          <p:spPr bwMode="auto">
            <a:xfrm>
              <a:off x="2893" y="3672"/>
              <a:ext cx="1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4" name="Line 148"/>
            <p:cNvSpPr>
              <a:spLocks noChangeShapeType="1"/>
            </p:cNvSpPr>
            <p:nvPr/>
          </p:nvSpPr>
          <p:spPr bwMode="auto">
            <a:xfrm>
              <a:off x="2893" y="3754"/>
              <a:ext cx="1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5" name="Line 149"/>
            <p:cNvSpPr>
              <a:spLocks noChangeShapeType="1"/>
            </p:cNvSpPr>
            <p:nvPr/>
          </p:nvSpPr>
          <p:spPr bwMode="auto">
            <a:xfrm flipH="1">
              <a:off x="3129" y="3560"/>
              <a:ext cx="18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6" name="Line 150"/>
            <p:cNvSpPr>
              <a:spLocks noChangeShapeType="1"/>
            </p:cNvSpPr>
            <p:nvPr/>
          </p:nvSpPr>
          <p:spPr bwMode="auto">
            <a:xfrm flipH="1">
              <a:off x="3100" y="3642"/>
              <a:ext cx="19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7" name="Line 151"/>
            <p:cNvSpPr>
              <a:spLocks noChangeShapeType="1"/>
            </p:cNvSpPr>
            <p:nvPr/>
          </p:nvSpPr>
          <p:spPr bwMode="auto">
            <a:xfrm flipH="1">
              <a:off x="3072" y="3734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8" name="Line 152"/>
            <p:cNvSpPr>
              <a:spLocks noChangeShapeType="1"/>
            </p:cNvSpPr>
            <p:nvPr/>
          </p:nvSpPr>
          <p:spPr bwMode="auto">
            <a:xfrm>
              <a:off x="3185" y="3550"/>
              <a:ext cx="38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49" name="Line 153"/>
            <p:cNvSpPr>
              <a:spLocks noChangeShapeType="1"/>
            </p:cNvSpPr>
            <p:nvPr/>
          </p:nvSpPr>
          <p:spPr bwMode="auto">
            <a:xfrm>
              <a:off x="3242" y="3642"/>
              <a:ext cx="18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0" name="Line 154"/>
            <p:cNvSpPr>
              <a:spLocks noChangeShapeType="1"/>
            </p:cNvSpPr>
            <p:nvPr/>
          </p:nvSpPr>
          <p:spPr bwMode="auto">
            <a:xfrm>
              <a:off x="3270" y="3724"/>
              <a:ext cx="28" cy="4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1" name="Line 155"/>
            <p:cNvSpPr>
              <a:spLocks noChangeShapeType="1"/>
            </p:cNvSpPr>
            <p:nvPr/>
          </p:nvSpPr>
          <p:spPr bwMode="auto">
            <a:xfrm>
              <a:off x="3646" y="3560"/>
              <a:ext cx="1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2" name="Line 156"/>
            <p:cNvSpPr>
              <a:spLocks noChangeShapeType="1"/>
            </p:cNvSpPr>
            <p:nvPr/>
          </p:nvSpPr>
          <p:spPr bwMode="auto">
            <a:xfrm>
              <a:off x="3656" y="3662"/>
              <a:ext cx="1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3" name="Line 157"/>
            <p:cNvSpPr>
              <a:spLocks noChangeShapeType="1"/>
            </p:cNvSpPr>
            <p:nvPr/>
          </p:nvSpPr>
          <p:spPr bwMode="auto">
            <a:xfrm>
              <a:off x="3656" y="3724"/>
              <a:ext cx="1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4" name="Line 158"/>
            <p:cNvSpPr>
              <a:spLocks noChangeShapeType="1"/>
            </p:cNvSpPr>
            <p:nvPr/>
          </p:nvSpPr>
          <p:spPr bwMode="auto">
            <a:xfrm>
              <a:off x="4917" y="3550"/>
              <a:ext cx="56" cy="8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5" name="Line 159"/>
            <p:cNvSpPr>
              <a:spLocks noChangeShapeType="1"/>
            </p:cNvSpPr>
            <p:nvPr/>
          </p:nvSpPr>
          <p:spPr bwMode="auto">
            <a:xfrm>
              <a:off x="4983" y="3652"/>
              <a:ext cx="28" cy="3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6" name="Line 160"/>
            <p:cNvSpPr>
              <a:spLocks noChangeShapeType="1"/>
            </p:cNvSpPr>
            <p:nvPr/>
          </p:nvSpPr>
          <p:spPr bwMode="auto">
            <a:xfrm>
              <a:off x="5020" y="3703"/>
              <a:ext cx="19" cy="3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7" name="Line 161"/>
            <p:cNvSpPr>
              <a:spLocks noChangeShapeType="1"/>
            </p:cNvSpPr>
            <p:nvPr/>
          </p:nvSpPr>
          <p:spPr bwMode="auto">
            <a:xfrm flipH="1">
              <a:off x="4832" y="3550"/>
              <a:ext cx="28" cy="10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8" name="Line 162"/>
            <p:cNvSpPr>
              <a:spLocks noChangeShapeType="1"/>
            </p:cNvSpPr>
            <p:nvPr/>
          </p:nvSpPr>
          <p:spPr bwMode="auto">
            <a:xfrm flipH="1">
              <a:off x="4813" y="3683"/>
              <a:ext cx="19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59" name="Line 163"/>
            <p:cNvSpPr>
              <a:spLocks noChangeShapeType="1"/>
            </p:cNvSpPr>
            <p:nvPr/>
          </p:nvSpPr>
          <p:spPr bwMode="auto">
            <a:xfrm flipH="1">
              <a:off x="4794" y="3764"/>
              <a:ext cx="19" cy="62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0" name="Line 164"/>
            <p:cNvSpPr>
              <a:spLocks noChangeShapeType="1"/>
            </p:cNvSpPr>
            <p:nvPr/>
          </p:nvSpPr>
          <p:spPr bwMode="auto">
            <a:xfrm>
              <a:off x="4663" y="3560"/>
              <a:ext cx="19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1" name="Line 165"/>
            <p:cNvSpPr>
              <a:spLocks noChangeShapeType="1"/>
            </p:cNvSpPr>
            <p:nvPr/>
          </p:nvSpPr>
          <p:spPr bwMode="auto">
            <a:xfrm>
              <a:off x="4691" y="3642"/>
              <a:ext cx="19" cy="6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2" name="Line 166"/>
            <p:cNvSpPr>
              <a:spLocks noChangeShapeType="1"/>
            </p:cNvSpPr>
            <p:nvPr/>
          </p:nvSpPr>
          <p:spPr bwMode="auto">
            <a:xfrm>
              <a:off x="4719" y="3734"/>
              <a:ext cx="19" cy="30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3" name="Line 167"/>
            <p:cNvSpPr>
              <a:spLocks noChangeShapeType="1"/>
            </p:cNvSpPr>
            <p:nvPr/>
          </p:nvSpPr>
          <p:spPr bwMode="auto">
            <a:xfrm flipH="1">
              <a:off x="4578" y="3540"/>
              <a:ext cx="28" cy="8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4" name="Line 168"/>
            <p:cNvSpPr>
              <a:spLocks noChangeShapeType="1"/>
            </p:cNvSpPr>
            <p:nvPr/>
          </p:nvSpPr>
          <p:spPr bwMode="auto">
            <a:xfrm flipH="1">
              <a:off x="4559" y="3652"/>
              <a:ext cx="19" cy="4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5" name="Line 169"/>
            <p:cNvSpPr>
              <a:spLocks noChangeShapeType="1"/>
            </p:cNvSpPr>
            <p:nvPr/>
          </p:nvSpPr>
          <p:spPr bwMode="auto">
            <a:xfrm flipH="1">
              <a:off x="4540" y="3713"/>
              <a:ext cx="19" cy="51"/>
            </a:xfrm>
            <a:prstGeom prst="line">
              <a:avLst/>
            </a:prstGeom>
            <a:noFill/>
            <a:ln w="14288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466" name="Rectangle 170"/>
            <p:cNvSpPr>
              <a:spLocks noChangeArrowheads="1"/>
            </p:cNvSpPr>
            <p:nvPr/>
          </p:nvSpPr>
          <p:spPr bwMode="auto">
            <a:xfrm>
              <a:off x="2122" y="344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67" name="Rectangle 171"/>
            <p:cNvSpPr>
              <a:spLocks noChangeArrowheads="1"/>
            </p:cNvSpPr>
            <p:nvPr/>
          </p:nvSpPr>
          <p:spPr bwMode="auto">
            <a:xfrm>
              <a:off x="2649" y="344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68" name="Rectangle 172"/>
            <p:cNvSpPr>
              <a:spLocks noChangeArrowheads="1"/>
            </p:cNvSpPr>
            <p:nvPr/>
          </p:nvSpPr>
          <p:spPr bwMode="auto">
            <a:xfrm>
              <a:off x="3383" y="345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69" name="Rectangle 173"/>
            <p:cNvSpPr>
              <a:spLocks noChangeArrowheads="1"/>
            </p:cNvSpPr>
            <p:nvPr/>
          </p:nvSpPr>
          <p:spPr bwMode="auto">
            <a:xfrm>
              <a:off x="3872" y="344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0" name="Rectangle 174"/>
            <p:cNvSpPr>
              <a:spLocks noChangeArrowheads="1"/>
            </p:cNvSpPr>
            <p:nvPr/>
          </p:nvSpPr>
          <p:spPr bwMode="auto">
            <a:xfrm>
              <a:off x="1387" y="3448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1" name="Rectangle 175"/>
            <p:cNvSpPr>
              <a:spLocks noChangeArrowheads="1"/>
            </p:cNvSpPr>
            <p:nvPr/>
          </p:nvSpPr>
          <p:spPr bwMode="auto">
            <a:xfrm>
              <a:off x="804" y="2805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2" name="Rectangle 176"/>
            <p:cNvSpPr>
              <a:spLocks noChangeArrowheads="1"/>
            </p:cNvSpPr>
            <p:nvPr/>
          </p:nvSpPr>
          <p:spPr bwMode="auto">
            <a:xfrm>
              <a:off x="2027" y="2794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3" name="Rectangle 177"/>
            <p:cNvSpPr>
              <a:spLocks noChangeArrowheads="1"/>
            </p:cNvSpPr>
            <p:nvPr/>
          </p:nvSpPr>
          <p:spPr bwMode="auto">
            <a:xfrm>
              <a:off x="3242" y="2805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4" name="Rectangle 178"/>
            <p:cNvSpPr>
              <a:spLocks noChangeArrowheads="1"/>
            </p:cNvSpPr>
            <p:nvPr/>
          </p:nvSpPr>
          <p:spPr bwMode="auto">
            <a:xfrm>
              <a:off x="4154" y="2805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  <p:sp>
          <p:nvSpPr>
            <p:cNvPr id="55475" name="Rectangle 179"/>
            <p:cNvSpPr>
              <a:spLocks noChangeArrowheads="1"/>
            </p:cNvSpPr>
            <p:nvPr/>
          </p:nvSpPr>
          <p:spPr bwMode="auto">
            <a:xfrm>
              <a:off x="4465" y="2805"/>
              <a:ext cx="59" cy="1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2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aphicFrame>
        <p:nvGraphicFramePr>
          <p:cNvPr id="55300" name="Object 4"/>
          <p:cNvGraphicFramePr>
            <a:graphicFrameLocks/>
          </p:cNvGraphicFramePr>
          <p:nvPr/>
        </p:nvGraphicFramePr>
        <p:xfrm>
          <a:off x="4905376" y="3524250"/>
          <a:ext cx="609600" cy="522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0" name="Equation" r:id="rId5" imgW="241300" imgH="190500" progId="Equation.3">
                  <p:embed/>
                </p:oleObj>
              </mc:Choice>
              <mc:Fallback>
                <p:oleObj name="Equation" r:id="rId5" imgW="241300" imgH="190500" progId="Equation.3">
                  <p:embed/>
                  <p:pic>
                    <p:nvPicPr>
                      <p:cNvPr id="0" name="Picture 2"/>
                      <p:cNvPicPr>
                        <a:picLocks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05376" y="3524250"/>
                        <a:ext cx="609600" cy="5222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1" name="Object 5"/>
          <p:cNvGraphicFramePr>
            <a:graphicFrameLocks/>
          </p:cNvGraphicFramePr>
          <p:nvPr/>
        </p:nvGraphicFramePr>
        <p:xfrm>
          <a:off x="5756276" y="3233738"/>
          <a:ext cx="2146300" cy="663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1" name="Equation" r:id="rId7" imgW="838200" imgH="241300" progId="Equation.3">
                  <p:embed/>
                </p:oleObj>
              </mc:Choice>
              <mc:Fallback>
                <p:oleObj name="Equation" r:id="rId7" imgW="838200" imgH="241300" progId="Equation.3">
                  <p:embed/>
                  <p:pic>
                    <p:nvPicPr>
                      <p:cNvPr id="0" name="Picture 3"/>
                      <p:cNvPicPr>
                        <a:picLocks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56276" y="3233738"/>
                        <a:ext cx="2146300" cy="6635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2" name="Object 6"/>
          <p:cNvGraphicFramePr>
            <a:graphicFrameLocks/>
          </p:cNvGraphicFramePr>
          <p:nvPr/>
        </p:nvGraphicFramePr>
        <p:xfrm>
          <a:off x="4078288" y="2281238"/>
          <a:ext cx="4127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2" name="Equation" r:id="rId9" imgW="165100" imgH="228600" progId="Equation.3">
                  <p:embed/>
                </p:oleObj>
              </mc:Choice>
              <mc:Fallback>
                <p:oleObj name="Equation" r:id="rId9" imgW="165100" imgH="228600" progId="Equation.3">
                  <p:embed/>
                  <p:pic>
                    <p:nvPicPr>
                      <p:cNvPr id="0" name="Picture 4"/>
                      <p:cNvPicPr>
                        <a:picLocks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78288" y="2281238"/>
                        <a:ext cx="412750" cy="6286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5303" name="Object 7"/>
          <p:cNvGraphicFramePr>
            <a:graphicFrameLocks/>
          </p:cNvGraphicFramePr>
          <p:nvPr/>
        </p:nvGraphicFramePr>
        <p:xfrm>
          <a:off x="719139" y="1689100"/>
          <a:ext cx="8093075" cy="765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933" name="Equation" r:id="rId11" imgW="3505200" imgH="342900" progId="Equation.3">
                  <p:embed/>
                </p:oleObj>
              </mc:Choice>
              <mc:Fallback>
                <p:oleObj name="Equation" r:id="rId11" imgW="3505200" imgH="342900" progId="Equation.3">
                  <p:embed/>
                  <p:pic>
                    <p:nvPicPr>
                      <p:cNvPr id="0" name="Picture 5"/>
                      <p:cNvPicPr>
                        <a:picLocks noChangeArrowheads="1"/>
                      </p:cNvPicPr>
                      <p:nvPr/>
                    </p:nvPicPr>
                    <p:blipFill>
                      <a:blip r:embed="rId12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19139" y="1689100"/>
                        <a:ext cx="8093075" cy="7651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12700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5" name="Group 10"/>
          <p:cNvGrpSpPr>
            <a:grpSpLocks/>
          </p:cNvGrpSpPr>
          <p:nvPr/>
        </p:nvGrpSpPr>
        <p:grpSpPr bwMode="auto">
          <a:xfrm>
            <a:off x="7078663" y="4749800"/>
            <a:ext cx="254000" cy="292100"/>
            <a:chOff x="4504" y="2916"/>
            <a:chExt cx="160" cy="184"/>
          </a:xfrm>
        </p:grpSpPr>
        <p:sp>
          <p:nvSpPr>
            <p:cNvPr id="55307" name="Rectangle 11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308" name="Rectangle 12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6" name="Group 181"/>
          <p:cNvGrpSpPr>
            <a:grpSpLocks/>
          </p:cNvGrpSpPr>
          <p:nvPr/>
        </p:nvGrpSpPr>
        <p:grpSpPr bwMode="auto">
          <a:xfrm>
            <a:off x="6589713" y="4756150"/>
            <a:ext cx="254000" cy="292100"/>
            <a:chOff x="4504" y="2916"/>
            <a:chExt cx="160" cy="184"/>
          </a:xfrm>
        </p:grpSpPr>
        <p:sp>
          <p:nvSpPr>
            <p:cNvPr id="55478" name="Rectangle 182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79" name="Rectangle 183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7" name="Group 184"/>
          <p:cNvGrpSpPr>
            <a:grpSpLocks/>
          </p:cNvGrpSpPr>
          <p:nvPr/>
        </p:nvGrpSpPr>
        <p:grpSpPr bwMode="auto">
          <a:xfrm>
            <a:off x="5122863" y="4768850"/>
            <a:ext cx="254000" cy="292100"/>
            <a:chOff x="4504" y="2916"/>
            <a:chExt cx="160" cy="184"/>
          </a:xfrm>
        </p:grpSpPr>
        <p:sp>
          <p:nvSpPr>
            <p:cNvPr id="55481" name="Rectangle 185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82" name="Rectangle 186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8" name="Group 187"/>
          <p:cNvGrpSpPr>
            <a:grpSpLocks/>
          </p:cNvGrpSpPr>
          <p:nvPr/>
        </p:nvGrpSpPr>
        <p:grpSpPr bwMode="auto">
          <a:xfrm>
            <a:off x="3192463" y="4781550"/>
            <a:ext cx="254000" cy="292100"/>
            <a:chOff x="4504" y="2916"/>
            <a:chExt cx="160" cy="184"/>
          </a:xfrm>
        </p:grpSpPr>
        <p:sp>
          <p:nvSpPr>
            <p:cNvPr id="55484" name="Rectangle 188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85" name="Rectangle 189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9" name="Group 190"/>
          <p:cNvGrpSpPr>
            <a:grpSpLocks/>
          </p:cNvGrpSpPr>
          <p:nvPr/>
        </p:nvGrpSpPr>
        <p:grpSpPr bwMode="auto">
          <a:xfrm>
            <a:off x="1262063" y="4768850"/>
            <a:ext cx="254000" cy="292100"/>
            <a:chOff x="4504" y="2916"/>
            <a:chExt cx="160" cy="184"/>
          </a:xfrm>
        </p:grpSpPr>
        <p:sp>
          <p:nvSpPr>
            <p:cNvPr id="55487" name="Rectangle 191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88" name="Rectangle 192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0" name="Group 193"/>
          <p:cNvGrpSpPr>
            <a:grpSpLocks/>
          </p:cNvGrpSpPr>
          <p:nvPr/>
        </p:nvGrpSpPr>
        <p:grpSpPr bwMode="auto">
          <a:xfrm>
            <a:off x="2195513" y="5803900"/>
            <a:ext cx="254000" cy="292100"/>
            <a:chOff x="4504" y="2916"/>
            <a:chExt cx="160" cy="184"/>
          </a:xfrm>
        </p:grpSpPr>
        <p:sp>
          <p:nvSpPr>
            <p:cNvPr id="55490" name="Rectangle 194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91" name="Rectangle 195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1" name="Group 196"/>
          <p:cNvGrpSpPr>
            <a:grpSpLocks/>
          </p:cNvGrpSpPr>
          <p:nvPr/>
        </p:nvGrpSpPr>
        <p:grpSpPr bwMode="auto">
          <a:xfrm>
            <a:off x="3376613" y="5810250"/>
            <a:ext cx="254000" cy="292100"/>
            <a:chOff x="4504" y="2916"/>
            <a:chExt cx="160" cy="184"/>
          </a:xfrm>
        </p:grpSpPr>
        <p:sp>
          <p:nvSpPr>
            <p:cNvPr id="55493" name="Rectangle 197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94" name="Rectangle 198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2" name="Group 199"/>
          <p:cNvGrpSpPr>
            <a:grpSpLocks/>
          </p:cNvGrpSpPr>
          <p:nvPr/>
        </p:nvGrpSpPr>
        <p:grpSpPr bwMode="auto">
          <a:xfrm>
            <a:off x="4176713" y="5822950"/>
            <a:ext cx="254000" cy="292100"/>
            <a:chOff x="4504" y="2916"/>
            <a:chExt cx="160" cy="184"/>
          </a:xfrm>
        </p:grpSpPr>
        <p:sp>
          <p:nvSpPr>
            <p:cNvPr id="55496" name="Rectangle 200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497" name="Rectangle 201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3" name="Group 202"/>
          <p:cNvGrpSpPr>
            <a:grpSpLocks/>
          </p:cNvGrpSpPr>
          <p:nvPr/>
        </p:nvGrpSpPr>
        <p:grpSpPr bwMode="auto">
          <a:xfrm>
            <a:off x="5370513" y="5822950"/>
            <a:ext cx="254000" cy="292100"/>
            <a:chOff x="4504" y="2916"/>
            <a:chExt cx="160" cy="184"/>
          </a:xfrm>
        </p:grpSpPr>
        <p:sp>
          <p:nvSpPr>
            <p:cNvPr id="55499" name="Rectangle 203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00" name="Rectangle 204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grpSp>
        <p:nvGrpSpPr>
          <p:cNvPr id="14" name="Group 205"/>
          <p:cNvGrpSpPr>
            <a:grpSpLocks/>
          </p:cNvGrpSpPr>
          <p:nvPr/>
        </p:nvGrpSpPr>
        <p:grpSpPr bwMode="auto">
          <a:xfrm>
            <a:off x="6126163" y="5816600"/>
            <a:ext cx="254000" cy="292100"/>
            <a:chOff x="4504" y="2916"/>
            <a:chExt cx="160" cy="184"/>
          </a:xfrm>
        </p:grpSpPr>
        <p:sp>
          <p:nvSpPr>
            <p:cNvPr id="55502" name="Rectangle 206"/>
            <p:cNvSpPr>
              <a:spLocks noChangeArrowheads="1"/>
            </p:cNvSpPr>
            <p:nvPr/>
          </p:nvSpPr>
          <p:spPr bwMode="auto">
            <a:xfrm>
              <a:off x="4504" y="2916"/>
              <a:ext cx="160" cy="184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55503" name="Rectangle 207"/>
            <p:cNvSpPr>
              <a:spLocks noChangeArrowheads="1"/>
            </p:cNvSpPr>
            <p:nvPr/>
          </p:nvSpPr>
          <p:spPr bwMode="auto">
            <a:xfrm>
              <a:off x="4547" y="2941"/>
              <a:ext cx="64" cy="1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lIns="0" tIns="0" rIns="0" bIns="0">
              <a:spAutoFit/>
            </a:bodyPr>
            <a:lstStyle/>
            <a:p>
              <a:r>
                <a:rPr lang="en-US" sz="1300" b="1" baseline="0">
                  <a:solidFill>
                    <a:srgbClr val="000000"/>
                  </a:solidFill>
                  <a:latin typeface="Helvetica" charset="0"/>
                </a:rPr>
                <a:t>T</a:t>
              </a:r>
              <a:endParaRPr lang="en-US"/>
            </a:p>
          </p:txBody>
        </p:sp>
      </p:grp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7BE04AF6-E489-454B-B9C7-B6823116DA2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231"/>
    </mc:Choice>
    <mc:Fallback>
      <p:transition spd="slow" advTm="86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V(s_t) \leftarrow V(s_t) + \alpha \left[ R_t - V(s_t) \right] 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297"/>
  <p:tag name="PICTUREFILESIZE" val="1456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V(s_t) \leftarrow V(s_t) + \alpha \left[ r_{t+1} + \gamma V(s_{t+1}) - V(s_t) \right] 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437"/>
  <p:tag name="PICTUREFILESIZE" val="1759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OURCE" val="\documentclass{slides}\pagestyle{empty}&#10;\include{amsmath}&#10;\begin{document}&#10;$$V(s_t) \leftarrow V(s_t) + \alpha \left[ r_{t+1} + \gamma V(s_{t+1}) - V(s_t) \right] $$&#10;\end{document}&#10;"/>
  <p:tag name="EXTERNALNAME" val="txp_fig"/>
  <p:tag name="BLEND" val="False"/>
  <p:tag name="TRANSPARENT" val="False"/>
  <p:tag name="KEEPFILES" val="False"/>
  <p:tag name="DEBUGPAUSE" val="False"/>
  <p:tag name="RESOLUTION" val="1200"/>
  <p:tag name="TIMEOUT" val="(none)"/>
  <p:tag name="BOXWIDTH" val="396"/>
  <p:tag name="BOXHEIGHT" val="284"/>
  <p:tag name="BOXFONT" val="10"/>
  <p:tag name="BOXWRAP" val="False"/>
  <p:tag name="WORKAROUNDTRANSPARENCYBUG" val="False"/>
  <p:tag name="ALLOWFONTSUBSTITUTION" val="False"/>
  <p:tag name="BITMAPFORMAT" val="pngmono"/>
  <p:tag name="ORIGWIDTH" val="437"/>
  <p:tag name="PICTUREFILESIZE" val="17594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odul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Module">
      <a:maj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rbel"/>
        <a:ea typeface=""/>
        <a:cs typeface=""/>
        <a:font script="Jpan" typeface="ＭＳ ゴシック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Modu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7500"/>
                <a:satMod val="137000"/>
              </a:schemeClr>
            </a:gs>
            <a:gs pos="55000">
              <a:schemeClr val="phClr">
                <a:shade val="69000"/>
                <a:satMod val="137000"/>
              </a:schemeClr>
            </a:gs>
            <a:gs pos="100000">
              <a:schemeClr val="phClr">
                <a:shade val="98000"/>
                <a:satMod val="137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300000"/>
              </a:schemeClr>
            </a:gs>
            <a:gs pos="12000">
              <a:schemeClr val="phClr">
                <a:tint val="48000"/>
                <a:satMod val="300000"/>
              </a:schemeClr>
            </a:gs>
            <a:gs pos="20000">
              <a:schemeClr val="phClr">
                <a:tint val="49000"/>
                <a:satMod val="30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10000" t="-25000" r="10000" b="125000"/>
          </a:path>
        </a:gradFill>
        <a:blipFill>
          <a:blip xmlns:r="http://schemas.openxmlformats.org/officeDocument/2006/relationships" r:embed="rId1">
            <a:duotone>
              <a:schemeClr val="phClr">
                <a:shade val="75000"/>
                <a:satMod val="105000"/>
              </a:schemeClr>
              <a:schemeClr val="phClr">
                <a:tint val="95000"/>
                <a:satMod val="105000"/>
              </a:schemeClr>
            </a:duotone>
          </a:blip>
          <a:tile tx="0" ty="0" sx="38000" sy="38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Module.thmx</Template>
  <TotalTime>12513</TotalTime>
  <Words>374</Words>
  <Application>Microsoft Macintosh PowerPoint</Application>
  <PresentationFormat>On-screen Show (4:3)</PresentationFormat>
  <Paragraphs>134</Paragraphs>
  <Slides>8</Slides>
  <Notes>2</Notes>
  <HiddenSlides>0</HiddenSlides>
  <MMClips>8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Arial</vt:lpstr>
      <vt:lpstr>Calibri</vt:lpstr>
      <vt:lpstr>Corbel</vt:lpstr>
      <vt:lpstr>Helvetica</vt:lpstr>
      <vt:lpstr>Marlett</vt:lpstr>
      <vt:lpstr>Trebuchet MS</vt:lpstr>
      <vt:lpstr>Wingdings</vt:lpstr>
      <vt:lpstr>Wingdings 2</vt:lpstr>
      <vt:lpstr>Wingdings 3</vt:lpstr>
      <vt:lpstr>Module</vt:lpstr>
      <vt:lpstr>Equation</vt:lpstr>
      <vt:lpstr>Complex Decisions: Sequential Interactions</vt:lpstr>
      <vt:lpstr>Temporal Difference Learning</vt:lpstr>
      <vt:lpstr>TD(lambda) </vt:lpstr>
      <vt:lpstr>Delayed Reward Problem</vt:lpstr>
      <vt:lpstr>MC vs. TD</vt:lpstr>
      <vt:lpstr>cf. Dynamic Programming</vt:lpstr>
      <vt:lpstr>Simple Monte Carlo</vt:lpstr>
      <vt:lpstr>Simplest TD Method</vt:lpstr>
    </vt:vector>
  </TitlesOfParts>
  <Company>University of Texas at El Paso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Brief History of Games, Computers, and Artificial Intelligence</dc:title>
  <dc:creator>Christopher Kiekintveld</dc:creator>
  <cp:lastModifiedBy>Kiekintveld, Christopher D</cp:lastModifiedBy>
  <cp:revision>30</cp:revision>
  <dcterms:created xsi:type="dcterms:W3CDTF">2012-04-16T18:51:36Z</dcterms:created>
  <dcterms:modified xsi:type="dcterms:W3CDTF">2020-04-26T06:17:49Z</dcterms:modified>
</cp:coreProperties>
</file>

<file path=docProps/thumbnail.jpeg>
</file>